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85" r:id="rId4"/>
    <p:sldId id="258" r:id="rId5"/>
    <p:sldId id="259" r:id="rId6"/>
    <p:sldId id="273" r:id="rId7"/>
    <p:sldId id="260" r:id="rId8"/>
    <p:sldId id="261" r:id="rId9"/>
    <p:sldId id="262" r:id="rId10"/>
    <p:sldId id="263" r:id="rId11"/>
    <p:sldId id="264" r:id="rId12"/>
    <p:sldId id="286" r:id="rId13"/>
    <p:sldId id="297" r:id="rId14"/>
    <p:sldId id="298" r:id="rId15"/>
    <p:sldId id="266" r:id="rId16"/>
    <p:sldId id="268" r:id="rId17"/>
    <p:sldId id="270" r:id="rId18"/>
    <p:sldId id="271" r:id="rId19"/>
    <p:sldId id="269" r:id="rId20"/>
    <p:sldId id="267" r:id="rId21"/>
    <p:sldId id="272" r:id="rId22"/>
    <p:sldId id="274" r:id="rId23"/>
    <p:sldId id="289" r:id="rId24"/>
    <p:sldId id="275" r:id="rId25"/>
    <p:sldId id="281" r:id="rId26"/>
    <p:sldId id="276" r:id="rId27"/>
    <p:sldId id="277" r:id="rId28"/>
    <p:sldId id="279" r:id="rId29"/>
    <p:sldId id="278" r:id="rId30"/>
    <p:sldId id="287" r:id="rId31"/>
    <p:sldId id="290" r:id="rId32"/>
    <p:sldId id="296" r:id="rId33"/>
    <p:sldId id="291" r:id="rId34"/>
    <p:sldId id="292" r:id="rId35"/>
    <p:sldId id="293" r:id="rId36"/>
    <p:sldId id="294" r:id="rId37"/>
    <p:sldId id="295" r:id="rId38"/>
    <p:sldId id="300"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00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08" y="-28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I:\tuyensinh15\bai%20bao%20-%20phat%20bieu\ti%20le%20tot%20nghiep%20thpt%202001-20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SG"/>
  <c:chart>
    <c:autoTitleDeleted val="1"/>
    <c:plotArea>
      <c:layout/>
      <c:lineChart>
        <c:grouping val="standard"/>
        <c:ser>
          <c:idx val="0"/>
          <c:order val="0"/>
          <c:tx>
            <c:strRef>
              <c:f>Sheet1!$B$4</c:f>
              <c:strCache>
                <c:ptCount val="1"/>
                <c:pt idx="0">
                  <c:v>Số lượng thí sinh thi tốt nghiệp THPT của cả nước</c:v>
                </c:pt>
              </c:strCache>
            </c:strRef>
          </c:tx>
          <c:spPr>
            <a:ln w="28575" cap="rnd">
              <a:solidFill>
                <a:schemeClr val="accent1"/>
              </a:solidFill>
              <a:round/>
            </a:ln>
            <a:effectLst/>
          </c:spPr>
          <c:marker>
            <c:symbol val="none"/>
          </c:marker>
          <c:dLbls>
            <c:spPr>
              <a:noFill/>
              <a:ln>
                <a:noFill/>
              </a:ln>
              <a:effectLst/>
            </c:spPr>
            <c:txPr>
              <a:bodyPr rot="0" vert="horz"/>
              <a:lstStyle/>
              <a:p>
                <a:pPr>
                  <a:defRPr/>
                </a:pPr>
                <a:endParaRPr lang="en-US"/>
              </a:p>
            </c:txPr>
            <c:dLblPos val="t"/>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Sheet1!$C$3:$G$3</c:f>
              <c:numCache>
                <c:formatCode>General</c:formatCode>
                <c:ptCount val="5"/>
                <c:pt idx="0">
                  <c:v>2010</c:v>
                </c:pt>
                <c:pt idx="1">
                  <c:v>2011</c:v>
                </c:pt>
                <c:pt idx="2">
                  <c:v>2012</c:v>
                </c:pt>
                <c:pt idx="3">
                  <c:v>2013</c:v>
                </c:pt>
                <c:pt idx="4">
                  <c:v>2014</c:v>
                </c:pt>
              </c:numCache>
            </c:numRef>
          </c:cat>
          <c:val>
            <c:numRef>
              <c:f>Sheet1!$C$4:$G$4</c:f>
              <c:numCache>
                <c:formatCode>#,##0</c:formatCode>
                <c:ptCount val="5"/>
                <c:pt idx="0">
                  <c:v>1051460</c:v>
                </c:pt>
                <c:pt idx="1">
                  <c:v>1053081</c:v>
                </c:pt>
                <c:pt idx="2">
                  <c:v>963571</c:v>
                </c:pt>
                <c:pt idx="3">
                  <c:v>946064</c:v>
                </c:pt>
                <c:pt idx="4">
                  <c:v>910831</c:v>
                </c:pt>
              </c:numCache>
            </c:numRef>
          </c:val>
        </c:ser>
        <c:ser>
          <c:idx val="1"/>
          <c:order val="1"/>
          <c:tx>
            <c:strRef>
              <c:f>Sheet1!$B$5</c:f>
              <c:strCache>
                <c:ptCount val="1"/>
                <c:pt idx="0">
                  <c:v>Số lượng thí sinh ĐKDT tuyển sinh ĐH, CĐ của cả nước</c:v>
                </c:pt>
              </c:strCache>
            </c:strRef>
          </c:tx>
          <c:spPr>
            <a:ln w="28575" cap="rnd">
              <a:solidFill>
                <a:schemeClr val="accent2"/>
              </a:solidFill>
              <a:round/>
            </a:ln>
            <a:effectLst/>
          </c:spPr>
          <c:marker>
            <c:symbol val="none"/>
          </c:marker>
          <c:dLbls>
            <c:spPr>
              <a:noFill/>
              <a:ln>
                <a:noFill/>
              </a:ln>
              <a:effectLst/>
            </c:spPr>
            <c:txPr>
              <a:bodyPr rot="0" vert="horz"/>
              <a:lstStyle/>
              <a:p>
                <a:pPr>
                  <a:defRPr/>
                </a:pPr>
                <a:endParaRPr lang="en-US"/>
              </a:p>
            </c:txPr>
            <c:dLblPos val="t"/>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Sheet1!$C$3:$G$3</c:f>
              <c:numCache>
                <c:formatCode>General</c:formatCode>
                <c:ptCount val="5"/>
                <c:pt idx="0">
                  <c:v>2010</c:v>
                </c:pt>
                <c:pt idx="1">
                  <c:v>2011</c:v>
                </c:pt>
                <c:pt idx="2">
                  <c:v>2012</c:v>
                </c:pt>
                <c:pt idx="3">
                  <c:v>2013</c:v>
                </c:pt>
                <c:pt idx="4">
                  <c:v>2014</c:v>
                </c:pt>
              </c:numCache>
            </c:numRef>
          </c:cat>
          <c:val>
            <c:numRef>
              <c:f>Sheet1!$C$5:$G$5</c:f>
              <c:numCache>
                <c:formatCode>#,##0</c:formatCode>
                <c:ptCount val="5"/>
                <c:pt idx="0">
                  <c:v>2102541</c:v>
                </c:pt>
                <c:pt idx="1">
                  <c:v>1964598</c:v>
                </c:pt>
                <c:pt idx="2">
                  <c:v>1812592</c:v>
                </c:pt>
                <c:pt idx="3">
                  <c:v>1710983</c:v>
                </c:pt>
                <c:pt idx="4">
                  <c:v>1515983</c:v>
                </c:pt>
              </c:numCache>
            </c:numRef>
          </c:val>
        </c:ser>
        <c:dLbls>
          <c:showVal val="1"/>
        </c:dLbls>
        <c:marker val="1"/>
        <c:axId val="64228736"/>
        <c:axId val="64648320"/>
      </c:lineChart>
      <c:catAx>
        <c:axId val="64228736"/>
        <c:scaling>
          <c:orientation val="minMax"/>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64648320"/>
        <c:crosses val="autoZero"/>
        <c:auto val="1"/>
        <c:lblAlgn val="ctr"/>
        <c:lblOffset val="100"/>
      </c:catAx>
      <c:valAx>
        <c:axId val="64648320"/>
        <c:scaling>
          <c:orientation val="minMax"/>
          <c:max val="2400000"/>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60000000" vert="horz"/>
          <a:lstStyle/>
          <a:p>
            <a:pPr>
              <a:defRPr/>
            </a:pPr>
            <a:endParaRPr lang="en-US"/>
          </a:p>
        </c:txPr>
        <c:crossAx val="64228736"/>
        <c:crosses val="autoZero"/>
        <c:crossBetween val="between"/>
        <c:majorUnit val="400000"/>
      </c:valAx>
      <c:spPr>
        <a:noFill/>
        <a:ln>
          <a:noFill/>
        </a:ln>
        <a:effectLst/>
      </c:spPr>
    </c:plotArea>
    <c:legend>
      <c:legendPos val="b"/>
      <c:layout/>
      <c:spPr>
        <a:noFill/>
        <a:ln>
          <a:noFill/>
        </a:ln>
        <a:effectLst/>
      </c:spPr>
      <c:txPr>
        <a:bodyPr rot="0" vert="horz"/>
        <a:lstStyle/>
        <a:p>
          <a:pPr>
            <a:defRPr/>
          </a:pPr>
          <a:endParaRPr lang="en-US"/>
        </a:p>
      </c:txPr>
    </c:legend>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sz="2400">
          <a:latin typeface="Times New Roman" pitchFamily="18" charset="0"/>
          <a:cs typeface="Times New Roman" pitchFamily="18" charset="0"/>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SG"/>
  <c:chart>
    <c:autoTitleDeleted val="1"/>
    <c:plotArea>
      <c:layout/>
      <c:lineChart>
        <c:grouping val="stacked"/>
        <c:ser>
          <c:idx val="0"/>
          <c:order val="0"/>
          <c:tx>
            <c:strRef>
              <c:f>Sheet1!$A$2</c:f>
              <c:strCache>
                <c:ptCount val="1"/>
                <c:pt idx="0">
                  <c:v>Tỉ lệ tốt nghiệp 
cả nước (%)</c:v>
                </c:pt>
              </c:strCache>
            </c:strRef>
          </c:tx>
          <c:marker>
            <c:symbol val="none"/>
          </c:marker>
          <c:dLbls>
            <c:dLblPos val="t"/>
            <c:showVal val="1"/>
          </c:dLbls>
          <c:cat>
            <c:numRef>
              <c:f>Sheet1!$B$1:$K$1</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Sheet1!$B$2:$K$2</c:f>
              <c:numCache>
                <c:formatCode>General</c:formatCode>
                <c:ptCount val="10"/>
                <c:pt idx="0">
                  <c:v>89</c:v>
                </c:pt>
                <c:pt idx="1">
                  <c:v>92</c:v>
                </c:pt>
                <c:pt idx="2">
                  <c:v>67.13</c:v>
                </c:pt>
                <c:pt idx="3">
                  <c:v>76.36</c:v>
                </c:pt>
                <c:pt idx="4">
                  <c:v>83.6</c:v>
                </c:pt>
                <c:pt idx="5">
                  <c:v>92.57</c:v>
                </c:pt>
                <c:pt idx="6">
                  <c:v>95.72</c:v>
                </c:pt>
                <c:pt idx="7">
                  <c:v>97.63</c:v>
                </c:pt>
                <c:pt idx="8">
                  <c:v>97.52</c:v>
                </c:pt>
                <c:pt idx="9">
                  <c:v>99.09</c:v>
                </c:pt>
              </c:numCache>
            </c:numRef>
          </c:val>
        </c:ser>
        <c:dLbls>
          <c:showVal val="1"/>
        </c:dLbls>
        <c:marker val="1"/>
        <c:axId val="65078400"/>
        <c:axId val="65079936"/>
      </c:lineChart>
      <c:catAx>
        <c:axId val="65078400"/>
        <c:scaling>
          <c:orientation val="minMax"/>
        </c:scaling>
        <c:axPos val="b"/>
        <c:numFmt formatCode="General" sourceLinked="1"/>
        <c:tickLblPos val="nextTo"/>
        <c:txPr>
          <a:bodyPr rot="-5400000" vert="horz"/>
          <a:lstStyle/>
          <a:p>
            <a:pPr>
              <a:defRPr/>
            </a:pPr>
            <a:endParaRPr lang="en-US"/>
          </a:p>
        </c:txPr>
        <c:crossAx val="65079936"/>
        <c:crosses val="autoZero"/>
        <c:auto val="1"/>
        <c:lblAlgn val="ctr"/>
        <c:lblOffset val="100"/>
      </c:catAx>
      <c:valAx>
        <c:axId val="65079936"/>
        <c:scaling>
          <c:orientation val="minMax"/>
          <c:max val="100"/>
        </c:scaling>
        <c:axPos val="l"/>
        <c:majorGridlines/>
        <c:numFmt formatCode="General" sourceLinked="1"/>
        <c:tickLblPos val="nextTo"/>
        <c:crossAx val="65078400"/>
        <c:crosses val="autoZero"/>
        <c:crossBetween val="between"/>
      </c:valAx>
    </c:plotArea>
    <c:legend>
      <c:legendPos val="b"/>
      <c:layout/>
    </c:legend>
    <c:plotVisOnly val="1"/>
  </c:chart>
  <c:txPr>
    <a:bodyPr/>
    <a:lstStyle/>
    <a:p>
      <a:pPr>
        <a:defRPr sz="2000" b="1">
          <a:latin typeface="Times New Roman" pitchFamily="18" charset="0"/>
          <a:cs typeface="Times New Roman" pitchFamily="18" charset="0"/>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ECFFAE-A198-4D94-94A7-0612390D2431}" type="datetimeFigureOut">
              <a:rPr lang="vi-VN" smtClean="0"/>
              <a:pPr/>
              <a:t>28/03/2015</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7E4AFA-3086-46C2-B0DE-584497DBDB9C}" type="slidenum">
              <a:rPr lang="vi-VN" smtClean="0"/>
              <a:pPr/>
              <a:t>‹#›</a:t>
            </a:fld>
            <a:endParaRPr lang="vi-V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685C7D-A8F5-4955-A838-BB6C8A8C0F5D}" type="datetime1">
              <a:rPr lang="en-US" smtClean="0"/>
              <a:pPr/>
              <a:t>3/28/2015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69FE57-FBC3-40E4-93FA-F3ABCDFE3A49}" type="datetime1">
              <a:rPr lang="en-US" smtClean="0"/>
              <a:pPr/>
              <a:t>3/28/2015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1E8E78-7B7B-414C-94F6-C3B40F0AC1EA}" type="datetime1">
              <a:rPr lang="en-US" smtClean="0"/>
              <a:pPr/>
              <a:t>3/28/2015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92635E-18A4-4524-9E7C-388B0AF7327E}" type="datetime1">
              <a:rPr lang="en-US" smtClean="0"/>
              <a:pPr/>
              <a:t>3/28/2015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9A62D1-A05A-4DC0-BFCC-BF893709EB49}" type="datetime1">
              <a:rPr lang="en-US" smtClean="0"/>
              <a:pPr/>
              <a:t>3/28/2015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630CCD-AE6E-4708-93E1-2638783D5916}" type="datetime1">
              <a:rPr lang="en-US" smtClean="0"/>
              <a:pPr/>
              <a:t>3/28/2015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122173-CC24-4EAD-A376-386928EE0B72}" type="datetime1">
              <a:rPr lang="en-US" smtClean="0"/>
              <a:pPr/>
              <a:t>3/28/2015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FFDDE8-C0CF-47F3-A239-7A617BD52E0F}" type="datetime1">
              <a:rPr lang="en-US" smtClean="0"/>
              <a:pPr/>
              <a:t>3/28/2015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F93DA4-177C-41A6-8B3D-B1C69478EAE0}" type="datetime1">
              <a:rPr lang="en-US" smtClean="0"/>
              <a:pPr/>
              <a:t>3/28/2015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95F117-319F-496A-AE29-E938A7FC3808}" type="datetime1">
              <a:rPr lang="en-US" smtClean="0"/>
              <a:pPr/>
              <a:t>3/28/2015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3C922C-5365-4509-AAA7-BF14CED482CE}" type="datetime1">
              <a:rPr lang="en-US" smtClean="0"/>
              <a:pPr/>
              <a:t>3/28/2015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ACD40C-D3E0-4AFE-BF5E-D7DAB359BB0C}" type="datetime1">
              <a:rPr lang="en-US" smtClean="0"/>
              <a:pPr/>
              <a:t>3/28/2015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tvtt.vnuhcm.edu.vn/" TargetMode="External"/><Relationship Id="rId2" Type="http://schemas.openxmlformats.org/officeDocument/2006/relationships/hyperlink" Target="mailto:dnghia@vnuhcm.edu.vn" TargetMode="External"/><Relationship Id="rId1" Type="http://schemas.openxmlformats.org/officeDocument/2006/relationships/slideLayout" Target="../slideLayouts/slideLayout2.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95400"/>
            <a:ext cx="9144000" cy="2667000"/>
          </a:xfrm>
        </p:spPr>
        <p:txBody>
          <a:bodyPr>
            <a:noAutofit/>
          </a:bodyPr>
          <a:lstStyle/>
          <a:p>
            <a:r>
              <a:rPr lang="en-US" b="1" dirty="0" smtClean="0">
                <a:solidFill>
                  <a:srgbClr val="FF0000"/>
                </a:solidFill>
                <a:latin typeface="Times New Roman" pitchFamily="18" charset="0"/>
                <a:cs typeface="Times New Roman" pitchFamily="18" charset="0"/>
              </a:rPr>
              <a:t>THÔNG TIN</a:t>
            </a:r>
            <a:br>
              <a:rPr lang="en-US" b="1" dirty="0" smtClean="0">
                <a:solidFill>
                  <a:srgbClr val="FF0000"/>
                </a:solidFill>
                <a:latin typeface="Times New Roman" pitchFamily="18" charset="0"/>
                <a:cs typeface="Times New Roman" pitchFamily="18" charset="0"/>
              </a:rPr>
            </a:br>
            <a:r>
              <a:rPr lang="en-US" b="1" dirty="0" smtClean="0">
                <a:solidFill>
                  <a:srgbClr val="FF0000"/>
                </a:solidFill>
                <a:latin typeface="Times New Roman" pitchFamily="18" charset="0"/>
                <a:cs typeface="Times New Roman" pitchFamily="18" charset="0"/>
              </a:rPr>
              <a:t>HƯỚNG NGHIỆP TUYỂN SINH</a:t>
            </a:r>
            <a:br>
              <a:rPr lang="en-US" b="1" dirty="0" smtClean="0">
                <a:solidFill>
                  <a:srgbClr val="FF0000"/>
                </a:solidFill>
                <a:latin typeface="Times New Roman" pitchFamily="18" charset="0"/>
                <a:cs typeface="Times New Roman" pitchFamily="18" charset="0"/>
              </a:rPr>
            </a:br>
            <a:r>
              <a:rPr lang="en-US" b="1" dirty="0" smtClean="0">
                <a:solidFill>
                  <a:srgbClr val="FF0000"/>
                </a:solidFill>
                <a:latin typeface="Times New Roman" pitchFamily="18" charset="0"/>
                <a:cs typeface="Times New Roman" pitchFamily="18" charset="0"/>
              </a:rPr>
              <a:t>2015</a:t>
            </a:r>
            <a:endParaRPr lang="vi-VN"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a:xfrm>
            <a:off x="1371600" y="5867400"/>
            <a:ext cx="6400800" cy="533400"/>
          </a:xfrm>
        </p:spPr>
        <p:txBody>
          <a:bodyPr>
            <a:normAutofit/>
          </a:bodyPr>
          <a:lstStyle/>
          <a:p>
            <a:r>
              <a:rPr lang="en-US" sz="2800" dirty="0" smtClean="0">
                <a:solidFill>
                  <a:schemeClr val="tx1"/>
                </a:solidFill>
              </a:rPr>
              <a:t>ĐỒNG NAI 28.3.2015</a:t>
            </a:r>
            <a:endParaRPr lang="vi-VN" sz="2800" dirty="0">
              <a:solidFill>
                <a:schemeClr val="tx1"/>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sp>
        <p:nvSpPr>
          <p:cNvPr id="5" name="Title 1"/>
          <p:cNvSpPr txBox="1">
            <a:spLocks/>
          </p:cNvSpPr>
          <p:nvPr/>
        </p:nvSpPr>
        <p:spPr>
          <a:xfrm>
            <a:off x="0" y="4191000"/>
            <a:ext cx="8686800" cy="1143000"/>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200" b="1" i="1" u="none" strike="noStrike" kern="1200" cap="none" spc="0" normalizeH="0" baseline="0" noProof="0" smtClean="0">
                <a:ln>
                  <a:noFill/>
                </a:ln>
                <a:solidFill>
                  <a:srgbClr val="0000CC"/>
                </a:solidFill>
                <a:effectLst/>
                <a:uLnTx/>
                <a:uFillTx/>
                <a:latin typeface="Times New Roman" pitchFamily="18" charset="0"/>
                <a:ea typeface="+mj-ea"/>
                <a:cs typeface="Times New Roman" pitchFamily="18" charset="0"/>
              </a:rPr>
              <a:t>TS. Nguyễn</a:t>
            </a:r>
            <a:r>
              <a:rPr kumimoji="0" lang="en-US" sz="3200" b="1" i="1" u="none" strike="noStrike" kern="1200" cap="none" spc="0" normalizeH="0" noProof="0" smtClean="0">
                <a:ln>
                  <a:noFill/>
                </a:ln>
                <a:solidFill>
                  <a:srgbClr val="0000CC"/>
                </a:solidFill>
                <a:effectLst/>
                <a:uLnTx/>
                <a:uFillTx/>
                <a:latin typeface="Times New Roman" pitchFamily="18" charset="0"/>
                <a:ea typeface="+mj-ea"/>
                <a:cs typeface="Times New Roman" pitchFamily="18" charset="0"/>
              </a:rPr>
              <a:t> Đức Nghĩa</a:t>
            </a:r>
          </a:p>
          <a:p>
            <a:pPr marL="0" marR="0" lvl="0" indent="0" algn="r" defTabSz="914400" rtl="0" eaLnBrk="1" fontAlgn="auto" latinLnBrk="0" hangingPunct="1">
              <a:lnSpc>
                <a:spcPct val="100000"/>
              </a:lnSpc>
              <a:spcBef>
                <a:spcPct val="0"/>
              </a:spcBef>
              <a:spcAft>
                <a:spcPts val="0"/>
              </a:spcAft>
              <a:buClrTx/>
              <a:buSzTx/>
              <a:buFontTx/>
              <a:buNone/>
              <a:tabLst/>
              <a:defRPr/>
            </a:pPr>
            <a:r>
              <a:rPr lang="en-US" sz="3200" b="1" i="1" baseline="0" smtClean="0">
                <a:solidFill>
                  <a:srgbClr val="0000CC"/>
                </a:solidFill>
                <a:latin typeface="Times New Roman" pitchFamily="18" charset="0"/>
                <a:ea typeface="+mj-ea"/>
                <a:cs typeface="Times New Roman" pitchFamily="18" charset="0"/>
              </a:rPr>
              <a:t>Phó</a:t>
            </a:r>
            <a:r>
              <a:rPr lang="en-US" sz="3200" b="1" i="1" smtClean="0">
                <a:solidFill>
                  <a:srgbClr val="0000CC"/>
                </a:solidFill>
                <a:latin typeface="Times New Roman" pitchFamily="18" charset="0"/>
                <a:ea typeface="+mj-ea"/>
                <a:cs typeface="Times New Roman" pitchFamily="18" charset="0"/>
              </a:rPr>
              <a:t> Giám đốc, ĐHQG-HCM</a:t>
            </a:r>
            <a:endParaRPr kumimoji="0" lang="vi-VN" sz="3200" b="1" i="1" u="none" strike="noStrike" kern="1200" cap="none" spc="0" normalizeH="0" baseline="0" noProof="0" dirty="0">
              <a:ln>
                <a:noFill/>
              </a:ln>
              <a:solidFill>
                <a:srgbClr val="0000CC"/>
              </a:solidFill>
              <a:effectLst/>
              <a:uLnTx/>
              <a:uFillTx/>
              <a:latin typeface="Times New Roman" pitchFamily="18" charset="0"/>
              <a:ea typeface="+mj-ea"/>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8"/>
            <a:ext cx="8229600" cy="792162"/>
          </a:xfrm>
        </p:spPr>
        <p:txBody>
          <a:bodyPr/>
          <a:lstStyle/>
          <a:p>
            <a:r>
              <a:rPr lang="en-US" b="1" i="1" dirty="0" smtClean="0">
                <a:solidFill>
                  <a:srgbClr val="FF0000"/>
                </a:solidFill>
                <a:latin typeface="Times New Roman" pitchFamily="18" charset="0"/>
                <a:cs typeface="Times New Roman" pitchFamily="18" charset="0"/>
              </a:rPr>
              <a:t>Theo </a:t>
            </a:r>
            <a:r>
              <a:rPr lang="en-US" b="1" i="1" dirty="0" err="1" smtClean="0">
                <a:solidFill>
                  <a:srgbClr val="FF0000"/>
                </a:solidFill>
                <a:latin typeface="Times New Roman" pitchFamily="18" charset="0"/>
                <a:cs typeface="Times New Roman" pitchFamily="18" charset="0"/>
              </a:rPr>
              <a:t>điều</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kiện</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xét</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tuyển</a:t>
            </a:r>
            <a:endParaRPr lang="en-US" b="1" dirty="0">
              <a:solidFill>
                <a:srgbClr val="FF0000"/>
              </a:solidFill>
            </a:endParaRPr>
          </a:p>
        </p:txBody>
      </p:sp>
      <p:sp>
        <p:nvSpPr>
          <p:cNvPr id="3" name="Content Placeholder 2"/>
          <p:cNvSpPr>
            <a:spLocks noGrp="1"/>
          </p:cNvSpPr>
          <p:nvPr>
            <p:ph idx="1"/>
          </p:nvPr>
        </p:nvSpPr>
        <p:spPr>
          <a:xfrm>
            <a:off x="0" y="762000"/>
            <a:ext cx="9144000" cy="5715000"/>
          </a:xfrm>
        </p:spPr>
        <p:txBody>
          <a:bodyPr>
            <a:noAutofit/>
          </a:bodyPr>
          <a:lstStyle/>
          <a:p>
            <a:pPr>
              <a:spcBef>
                <a:spcPts val="376"/>
              </a:spcBef>
            </a:pPr>
            <a:r>
              <a:rPr lang="en-US" sz="2400" b="1" i="1" dirty="0" err="1" smtClean="0">
                <a:solidFill>
                  <a:srgbClr val="002060"/>
                </a:solidFill>
                <a:latin typeface="Times New Roman" pitchFamily="18" charset="0"/>
                <a:cs typeface="Times New Roman" pitchFamily="18" charset="0"/>
              </a:rPr>
              <a:t>Xét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tuyển</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theo</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học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bạ</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hoặc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và</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trình</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độ</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ngoại</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ngữ</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ngắn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trường</a:t>
            </a:r>
            <a:r>
              <a:rPr lang="en-US" sz="2400" smtClean="0">
                <a:latin typeface="Times New Roman" pitchFamily="18" charset="0"/>
                <a:cs typeface="Times New Roman" pitchFamily="18" charset="0"/>
              </a:rPr>
              <a:t> TCCN,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nghề</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trường</a:t>
            </a:r>
            <a:r>
              <a:rPr lang="en-US" sz="2400" smtClean="0">
                <a:latin typeface="Times New Roman" pitchFamily="18" charset="0"/>
                <a:cs typeface="Times New Roman" pitchFamily="18" charset="0"/>
              </a:rPr>
              <a:t> CĐ nghề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quốc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ĐH, CĐ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GDĐT </a:t>
            </a:r>
            <a:r>
              <a:rPr lang="en-US" sz="2400" dirty="0" err="1" smtClean="0">
                <a:latin typeface="Times New Roman" pitchFamily="18" charset="0"/>
                <a:cs typeface="Times New Roman" pitchFamily="18" charset="0"/>
              </a:rPr>
              <a:t>phê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duyệt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2013,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phép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bạ</a:t>
            </a:r>
            <a:r>
              <a:rPr lang="en-US" sz="2400" dirty="0" smtClean="0">
                <a:latin typeface="Times New Roman" pitchFamily="18" charset="0"/>
                <a:cs typeface="Times New Roman" pitchFamily="18" charset="0"/>
              </a:rPr>
              <a:t> THPT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THPT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xét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ĐH, CĐ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chung</a:t>
            </a:r>
            <a:r>
              <a:rPr lang="en-US" sz="2400" dirty="0" smtClean="0">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năm</a:t>
            </a:r>
            <a:r>
              <a:rPr lang="en-US" sz="2400" b="1" dirty="0" smtClean="0">
                <a:solidFill>
                  <a:srgbClr val="FF0000"/>
                </a:solidFill>
                <a:latin typeface="Times New Roman" pitchFamily="18" charset="0"/>
                <a:cs typeface="Times New Roman" pitchFamily="18" charset="0"/>
              </a:rPr>
              <a:t> 2013</a:t>
            </a:r>
            <a:r>
              <a:rPr lang="en-US" sz="2400" b="1"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10 </a:t>
            </a:r>
            <a:r>
              <a:rPr lang="en-US" sz="2400" b="1"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năm</a:t>
            </a:r>
            <a:r>
              <a:rPr lang="en-US" sz="2400" b="1" dirty="0" smtClean="0">
                <a:solidFill>
                  <a:srgbClr val="FF0000"/>
                </a:solidFill>
                <a:latin typeface="Times New Roman" pitchFamily="18" charset="0"/>
                <a:cs typeface="Times New Roman" pitchFamily="18" charset="0"/>
              </a:rPr>
              <a:t> 2014</a:t>
            </a:r>
            <a:r>
              <a:rPr lang="en-US" sz="2400" b="1"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62 </a:t>
            </a:r>
            <a:r>
              <a:rPr lang="en-US" sz="2400" b="1"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năm</a:t>
            </a:r>
            <a:r>
              <a:rPr lang="en-US" sz="2400" b="1" dirty="0" smtClean="0">
                <a:solidFill>
                  <a:srgbClr val="FF0000"/>
                </a:solidFill>
                <a:latin typeface="Times New Roman" pitchFamily="18" charset="0"/>
                <a:cs typeface="Times New Roman" pitchFamily="18" charset="0"/>
              </a:rPr>
              <a:t> 2015</a:t>
            </a:r>
            <a:r>
              <a:rPr lang="en-US" sz="2400" b="1"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192 </a:t>
            </a:r>
            <a:r>
              <a:rPr lang="en-US" sz="2400" b="1"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a:t>
            </a:r>
          </a:p>
          <a:p>
            <a:pPr>
              <a:spcBef>
                <a:spcPts val="376"/>
              </a:spcBef>
            </a:pPr>
            <a:r>
              <a:rPr lang="en-US" sz="2400" b="1" i="1" dirty="0" err="1" smtClean="0">
                <a:solidFill>
                  <a:srgbClr val="002060"/>
                </a:solidFill>
                <a:latin typeface="Times New Roman" pitchFamily="18" charset="0"/>
                <a:cs typeface="Times New Roman" pitchFamily="18" charset="0"/>
              </a:rPr>
              <a:t>Xét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tuyển</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theo</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kết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quả</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thi</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ba</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chung</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trước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đây</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và</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theo</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kết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quả</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của</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kỳ</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thi</a:t>
            </a:r>
            <a:r>
              <a:rPr lang="en-US" sz="2400" b="1" i="1" dirty="0" smtClean="0">
                <a:solidFill>
                  <a:srgbClr val="002060"/>
                </a:solidFill>
                <a:latin typeface="Times New Roman" pitchFamily="18" charset="0"/>
                <a:cs typeface="Times New Roman" pitchFamily="18" charset="0"/>
              </a:rPr>
              <a:t> THPT QG (2015</a:t>
            </a:r>
            <a:r>
              <a:rPr lang="en-US" sz="2400" b="1" i="1" smtClean="0">
                <a:solidFill>
                  <a:srgbClr val="002060"/>
                </a:solidFill>
                <a:latin typeface="Times New Roman" pitchFamily="18" charset="0"/>
                <a:cs typeface="Times New Roman" pitchFamily="18" charset="0"/>
              </a:rPr>
              <a:t>) </a:t>
            </a:r>
            <a:r>
              <a:rPr lang="en-US" sz="240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trường</a:t>
            </a:r>
            <a:r>
              <a:rPr lang="en-US" sz="2400" smtClean="0">
                <a:latin typeface="Times New Roman" pitchFamily="18" charset="0"/>
                <a:cs typeface="Times New Roman" pitchFamily="18" charset="0"/>
              </a:rPr>
              <a:t> CĐ và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trường</a:t>
            </a:r>
            <a:r>
              <a:rPr lang="en-US" sz="2400" smtClean="0">
                <a:latin typeface="Times New Roman" pitchFamily="18" charset="0"/>
                <a:cs typeface="Times New Roman" pitchFamily="18" charset="0"/>
              </a:rPr>
              <a:t> ĐH, HV (kể </a:t>
            </a:r>
            <a:r>
              <a:rPr lang="en-US" sz="2400" dirty="0" err="1" smtClean="0">
                <a:latin typeface="Times New Roman" pitchFamily="18" charset="0"/>
                <a:cs typeface="Times New Roman" pitchFamily="18" charset="0"/>
              </a:rPr>
              <a:t>cả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trường</a:t>
            </a:r>
            <a:r>
              <a:rPr lang="en-US" sz="2400" smtClean="0">
                <a:latin typeface="Times New Roman" pitchFamily="18" charset="0"/>
                <a:cs typeface="Times New Roman" pitchFamily="18" charset="0"/>
              </a:rPr>
              <a:t> ĐH mở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ĐH</a:t>
            </a:r>
            <a:r>
              <a:rPr lang="en-US" sz="2400" smtClean="0">
                <a:latin typeface="Times New Roman" pitchFamily="18" charset="0"/>
                <a:cs typeface="Times New Roman" pitchFamily="18" charset="0"/>
              </a:rPr>
              <a:t>, CĐ.</a:t>
            </a:r>
            <a:endParaRPr lang="en-US" sz="2400" dirty="0" smtClean="0">
              <a:latin typeface="Times New Roman" pitchFamily="18" charset="0"/>
              <a:cs typeface="Times New Roman" pitchFamily="18" charset="0"/>
            </a:endParaRPr>
          </a:p>
          <a:p>
            <a:pPr>
              <a:spcBef>
                <a:spcPts val="376"/>
              </a:spcBef>
            </a:pPr>
            <a:r>
              <a:rPr lang="en-US" sz="2400" b="1" i="1" dirty="0" err="1" smtClean="0">
                <a:solidFill>
                  <a:srgbClr val="002060"/>
                </a:solidFill>
                <a:latin typeface="Times New Roman" pitchFamily="18" charset="0"/>
                <a:cs typeface="Times New Roman" pitchFamily="18" charset="0"/>
              </a:rPr>
              <a:t>Xét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tuyển</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kết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hợp</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cả</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hai</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hình</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thức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theo</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kết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quả</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thi</a:t>
            </a:r>
            <a:r>
              <a:rPr lang="en-US" sz="2400" b="1" i="1" dirty="0" smtClean="0">
                <a:solidFill>
                  <a:srgbClr val="002060"/>
                </a:solidFill>
                <a:latin typeface="Times New Roman" pitchFamily="18" charset="0"/>
                <a:cs typeface="Times New Roman" pitchFamily="18" charset="0"/>
              </a:rPr>
              <a:t> THPT QG </a:t>
            </a:r>
            <a:r>
              <a:rPr lang="en-US" sz="2400" b="1" i="1" dirty="0" err="1" smtClean="0">
                <a:solidFill>
                  <a:srgbClr val="002060"/>
                </a:solidFill>
                <a:latin typeface="Times New Roman" pitchFamily="18" charset="0"/>
                <a:cs typeface="Times New Roman" pitchFamily="18" charset="0"/>
              </a:rPr>
              <a:t>và</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theo</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kết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quả</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học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bạ</a:t>
            </a:r>
            <a:r>
              <a:rPr lang="en-US" sz="2400" b="1" i="1" dirty="0" smtClean="0">
                <a:solidFill>
                  <a:srgbClr val="002060"/>
                </a:solidFill>
                <a:latin typeface="Times New Roman" pitchFamily="18" charset="0"/>
                <a:cs typeface="Times New Roman" pitchFamily="18" charset="0"/>
              </a:rPr>
              <a:t> THPT</a:t>
            </a:r>
          </a:p>
          <a:p>
            <a:pPr>
              <a:spcBef>
                <a:spcPts val="376"/>
              </a:spcBef>
            </a:pPr>
            <a:r>
              <a:rPr lang="en-US" sz="2400" b="1" i="1" dirty="0" err="1" smtClean="0">
                <a:solidFill>
                  <a:srgbClr val="002060"/>
                </a:solidFill>
                <a:latin typeface="Times New Roman" pitchFamily="18" charset="0"/>
                <a:cs typeface="Times New Roman" pitchFamily="18" charset="0"/>
              </a:rPr>
              <a:t>Xét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tuyển</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theo</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kết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quả</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của</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kỳ</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thi</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tuyển</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sinh</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được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tổ</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chức</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riêng</a:t>
            </a:r>
            <a:r>
              <a:rPr lang="en-US" sz="2400" b="1" i="1" dirty="0" smtClean="0">
                <a:solidFill>
                  <a:srgbClr val="002060"/>
                </a:solidFill>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686800" cy="1143000"/>
          </a:xfrm>
        </p:spPr>
        <p:txBody>
          <a:bodyPr>
            <a:noAutofit/>
          </a:bodyPr>
          <a:lstStyle/>
          <a:p>
            <a:r>
              <a:rPr lang="en-US" b="1" i="1" dirty="0" smtClean="0">
                <a:solidFill>
                  <a:srgbClr val="FF0000"/>
                </a:solidFill>
                <a:latin typeface="Times New Roman" pitchFamily="18" charset="0"/>
                <a:cs typeface="Times New Roman" pitchFamily="18" charset="0"/>
              </a:rPr>
              <a:t>Theo </a:t>
            </a:r>
            <a:r>
              <a:rPr lang="en-US" b="1" i="1" dirty="0" err="1" smtClean="0">
                <a:solidFill>
                  <a:srgbClr val="FF0000"/>
                </a:solidFill>
                <a:latin typeface="Times New Roman" pitchFamily="18" charset="0"/>
                <a:cs typeface="Times New Roman" pitchFamily="18" charset="0"/>
              </a:rPr>
              <a:t>những</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cách</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khác</a:t>
            </a:r>
            <a:r>
              <a:rPr lang="en-US" dirty="0" smtClean="0">
                <a:solidFill>
                  <a:srgbClr val="FF0000"/>
                </a:solidFill>
                <a:latin typeface="Times New Roman" pitchFamily="18" charset="0"/>
                <a:cs typeface="Times New Roman" pitchFamily="18" charset="0"/>
              </a:rPr>
              <a:t/>
            </a:r>
            <a:br>
              <a:rPr lang="en-US" dirty="0" smtClean="0">
                <a:solidFill>
                  <a:srgbClr val="FF0000"/>
                </a:solidFill>
                <a:latin typeface="Times New Roman" pitchFamily="18" charset="0"/>
                <a:cs typeface="Times New Roman" pitchFamily="18" charset="0"/>
              </a:rPr>
            </a:br>
            <a:r>
              <a:rPr lang="en-US" dirty="0" smtClean="0">
                <a:solidFill>
                  <a:srgbClr val="FF0000"/>
                </a:solidFill>
                <a:latin typeface="Times New Roman" pitchFamily="18" charset="0"/>
                <a:cs typeface="Times New Roman" pitchFamily="18" charset="0"/>
              </a:rPr>
              <a:t>(</a:t>
            </a:r>
            <a:r>
              <a:rPr lang="en-US" dirty="0" err="1" smtClean="0">
                <a:solidFill>
                  <a:srgbClr val="FF0000"/>
                </a:solidFill>
                <a:latin typeface="Times New Roman" pitchFamily="18" charset="0"/>
                <a:cs typeface="Times New Roman" pitchFamily="18" charset="0"/>
              </a:rPr>
              <a:t>sở</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hữu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quân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sự</a:t>
            </a:r>
            <a:r>
              <a:rPr lang="en-US" dirty="0" smtClean="0">
                <a:solidFill>
                  <a:srgbClr val="FF0000"/>
                </a:solidFill>
                <a:latin typeface="Times New Roman" pitchFamily="18" charset="0"/>
                <a:cs typeface="Times New Roman" pitchFamily="18" charset="0"/>
              </a:rPr>
              <a:t>,…)	</a:t>
            </a:r>
            <a:br>
              <a:rPr lang="en-US" dirty="0" smtClean="0">
                <a:solidFill>
                  <a:srgbClr val="FF0000"/>
                </a:solidFill>
                <a:latin typeface="Times New Roman" pitchFamily="18" charset="0"/>
                <a:cs typeface="Times New Roman" pitchFamily="18" charset="0"/>
              </a:rPr>
            </a:b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1874837"/>
            <a:ext cx="9144000" cy="3687763"/>
          </a:xfrm>
        </p:spPr>
        <p:txBody>
          <a:bodyPr>
            <a:normAutofit fontScale="92500" lnSpcReduction="10000"/>
          </a:bodyPr>
          <a:lstStyle/>
          <a:p>
            <a:pPr marL="179388" indent="-179388"/>
            <a:r>
              <a:rPr lang="en-US" sz="2800" b="1" i="1" dirty="0" err="1" smtClean="0">
                <a:solidFill>
                  <a:srgbClr val="002060"/>
                </a:solidFill>
                <a:latin typeface="Times New Roman" pitchFamily="18" charset="0"/>
                <a:cs typeface="Times New Roman" pitchFamily="18" charset="0"/>
              </a:rPr>
              <a:t>Trường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công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qui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phủ</a:t>
            </a:r>
            <a:r>
              <a:rPr lang="en-US" sz="2800" dirty="0" smtClean="0">
                <a:latin typeface="Times New Roman" pitchFamily="18" charset="0"/>
                <a:cs typeface="Times New Roman" pitchFamily="18" charset="0"/>
              </a:rPr>
              <a:t> (NĐ 49)	</a:t>
            </a:r>
          </a:p>
          <a:p>
            <a:pPr marL="179388" indent="-179388"/>
            <a:r>
              <a:rPr lang="en-US" sz="2800" b="1" i="1" dirty="0" err="1" smtClean="0">
                <a:solidFill>
                  <a:srgbClr val="002060"/>
                </a:solidFill>
                <a:latin typeface="Times New Roman" pitchFamily="18" charset="0"/>
                <a:cs typeface="Times New Roman" pitchFamily="18" charset="0"/>
              </a:rPr>
              <a:t>Trường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ngoài</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công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p>
          <a:p>
            <a:pPr marL="179388" indent="-179388"/>
            <a:r>
              <a:rPr lang="en-US" sz="2800" b="1" i="1" dirty="0" err="1" smtClean="0">
                <a:solidFill>
                  <a:srgbClr val="002060"/>
                </a:solidFill>
                <a:latin typeface="Times New Roman" pitchFamily="18" charset="0"/>
                <a:cs typeface="Times New Roman" pitchFamily="18" charset="0"/>
              </a:rPr>
              <a:t>Trường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thuộc</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khối</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quân</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vi-VN" sz="2800" dirty="0" smtClean="0">
                <a:latin typeface="Times New Roman" pitchFamily="18" charset="0"/>
                <a:cs typeface="Times New Roman" pitchFamily="18" charset="0"/>
              </a:rPr>
              <a:t> muốn dự thi vào các trường này cần phải </a:t>
            </a:r>
            <a:r>
              <a:rPr lang="en-US" sz="2800" dirty="0" smtClean="0">
                <a:latin typeface="Times New Roman" pitchFamily="18" charset="0"/>
                <a:cs typeface="Times New Roman" pitchFamily="18" charset="0"/>
              </a:rPr>
              <a:t>qua </a:t>
            </a:r>
            <a:r>
              <a:rPr lang="en-US" sz="2800" dirty="0" err="1" smtClean="0">
                <a:latin typeface="Times New Roman" pitchFamily="18" charset="0"/>
                <a:cs typeface="Times New Roman" pitchFamily="18" charset="0"/>
              </a:rPr>
              <a:t>sơ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tuyển</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đạt các tiêu chuẩn về sức khoẻ, lý 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cam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an, </a:t>
            </a:r>
            <a:r>
              <a:rPr lang="en-US" sz="2800" dirty="0" err="1" smtClean="0">
                <a:latin typeface="Times New Roman" pitchFamily="18" charset="0"/>
                <a:cs typeface="Times New Roman" pitchFamily="18" charset="0"/>
              </a:rPr>
              <a:t>quân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phí</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12</a:t>
            </a:fld>
            <a:endParaRPr lang="en-US"/>
          </a:p>
        </p:txBody>
      </p:sp>
      <p:sp>
        <p:nvSpPr>
          <p:cNvPr id="3" name="Rectangle 2"/>
          <p:cNvSpPr/>
          <p:nvPr/>
        </p:nvSpPr>
        <p:spPr>
          <a:xfrm>
            <a:off x="228600" y="990600"/>
            <a:ext cx="8686800" cy="4247317"/>
          </a:xfrm>
          <a:prstGeom prst="rect">
            <a:avLst/>
          </a:prstGeom>
        </p:spPr>
        <p:txBody>
          <a:bodyPr wrap="square">
            <a:spAutoFit/>
          </a:bodyPr>
          <a:lstStyle/>
          <a:p>
            <a:r>
              <a:rPr lang="en-US" sz="5400" b="1" dirty="0" err="1" smtClean="0">
                <a:solidFill>
                  <a:srgbClr val="FF0000"/>
                </a:solidFill>
                <a:latin typeface="Times New Roman" pitchFamily="18" charset="0"/>
                <a:cs typeface="Times New Roman" pitchFamily="18" charset="0"/>
              </a:rPr>
              <a:t>Phần</a:t>
            </a:r>
            <a:r>
              <a:rPr lang="en-US" sz="5400" b="1" dirty="0" smtClean="0">
                <a:solidFill>
                  <a:srgbClr val="FF0000"/>
                </a:solidFill>
                <a:latin typeface="Times New Roman" pitchFamily="18" charset="0"/>
                <a:cs typeface="Times New Roman" pitchFamily="18" charset="0"/>
              </a:rPr>
              <a:t> 2</a:t>
            </a:r>
          </a:p>
          <a:p>
            <a:r>
              <a:rPr lang="en-US" sz="5400" b="1" dirty="0" err="1" smtClean="0">
                <a:solidFill>
                  <a:srgbClr val="FF0000"/>
                </a:solidFill>
                <a:latin typeface="Times New Roman" pitchFamily="18" charset="0"/>
                <a:cs typeface="Times New Roman" pitchFamily="18" charset="0"/>
              </a:rPr>
              <a:t>Nhìn</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lại</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hai</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kỳ</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thi</a:t>
            </a:r>
            <a:endParaRPr lang="en-US" sz="5400" b="1" dirty="0" smtClean="0">
              <a:solidFill>
                <a:srgbClr val="FF0000"/>
              </a:solidFill>
              <a:latin typeface="Times New Roman" pitchFamily="18" charset="0"/>
              <a:cs typeface="Times New Roman" pitchFamily="18" charset="0"/>
            </a:endParaRPr>
          </a:p>
          <a:p>
            <a:pPr>
              <a:buFontTx/>
              <a:buChar char="-"/>
            </a:pP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Tốt</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nghiệp</a:t>
            </a:r>
            <a:r>
              <a:rPr lang="en-US" sz="5400" b="1" dirty="0" smtClean="0">
                <a:solidFill>
                  <a:srgbClr val="FF0000"/>
                </a:solidFill>
                <a:latin typeface="Times New Roman" pitchFamily="18" charset="0"/>
                <a:cs typeface="Times New Roman" pitchFamily="18" charset="0"/>
              </a:rPr>
              <a:t> THPT </a:t>
            </a:r>
          </a:p>
          <a:p>
            <a:pPr>
              <a:buFontTx/>
              <a:buChar char="-"/>
            </a:pP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Tuyển</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sinh</a:t>
            </a:r>
            <a:r>
              <a:rPr lang="en-US" sz="5400" b="1" dirty="0" smtClean="0">
                <a:solidFill>
                  <a:srgbClr val="FF0000"/>
                </a:solidFill>
                <a:latin typeface="Times New Roman" pitchFamily="18" charset="0"/>
                <a:cs typeface="Times New Roman" pitchFamily="18" charset="0"/>
              </a:rPr>
              <a:t> ĐH, CĐ </a:t>
            </a:r>
          </a:p>
          <a:p>
            <a:pPr marL="263525" indent="-263525"/>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theo</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phương</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thức</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ba</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chung</a:t>
            </a:r>
            <a:endParaRPr lang="en-US" sz="5400" b="1" dirty="0" smtClean="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graphicFrame>
        <p:nvGraphicFramePr>
          <p:cNvPr id="5" name="Table 4"/>
          <p:cNvGraphicFramePr>
            <a:graphicFrameLocks noGrp="1"/>
          </p:cNvGraphicFramePr>
          <p:nvPr/>
        </p:nvGraphicFramePr>
        <p:xfrm>
          <a:off x="152400" y="304800"/>
          <a:ext cx="8763000" cy="6327497"/>
        </p:xfrm>
        <a:graphic>
          <a:graphicData uri="http://schemas.openxmlformats.org/drawingml/2006/table">
            <a:tbl>
              <a:tblPr firstRow="1" bandRow="1">
                <a:tableStyleId>{5C22544A-7EE6-4342-B048-85BDC9FD1C3A}</a:tableStyleId>
              </a:tblPr>
              <a:tblGrid>
                <a:gridCol w="762000"/>
                <a:gridCol w="3657600"/>
                <a:gridCol w="2743200"/>
                <a:gridCol w="1600200"/>
              </a:tblGrid>
              <a:tr h="478942">
                <a:tc>
                  <a:txBody>
                    <a:bodyPr/>
                    <a:lstStyle/>
                    <a:p>
                      <a:endParaRPr lang="en-SG">
                        <a:solidFill>
                          <a:srgbClr val="FFFF00"/>
                        </a:solidFill>
                        <a:latin typeface="Arial Narrow" pitchFamily="34" charset="0"/>
                      </a:endParaRPr>
                    </a:p>
                  </a:txBody>
                  <a:tcPr>
                    <a:solidFill>
                      <a:srgbClr val="0000CC"/>
                    </a:solidFill>
                  </a:tcPr>
                </a:tc>
                <a:tc>
                  <a:txBody>
                    <a:bodyPr/>
                    <a:lstStyle/>
                    <a:p>
                      <a:pPr algn="ctr"/>
                      <a:r>
                        <a:rPr lang="en-US" sz="2200" b="1" smtClean="0">
                          <a:solidFill>
                            <a:schemeClr val="bg1"/>
                          </a:solidFill>
                          <a:latin typeface="Arial Narrow" pitchFamily="34" charset="0"/>
                          <a:cs typeface="Times New Roman" pitchFamily="18" charset="0"/>
                        </a:rPr>
                        <a:t>Kỳ thi THPT</a:t>
                      </a:r>
                      <a:endParaRPr lang="en-SG" sz="2200">
                        <a:solidFill>
                          <a:schemeClr val="bg1"/>
                        </a:solidFill>
                        <a:latin typeface="Arial Narrow" pitchFamily="34" charset="0"/>
                      </a:endParaRPr>
                    </a:p>
                  </a:txBody>
                  <a:tcPr>
                    <a:solidFill>
                      <a:srgbClr val="FF0000"/>
                    </a:solidFill>
                  </a:tcPr>
                </a:tc>
                <a:tc>
                  <a:txBody>
                    <a:bodyPr/>
                    <a:lstStyle/>
                    <a:p>
                      <a:pPr algn="ctr"/>
                      <a:r>
                        <a:rPr lang="en-US" sz="2200" b="1" smtClean="0">
                          <a:solidFill>
                            <a:schemeClr val="tx1"/>
                          </a:solidFill>
                          <a:latin typeface="Arial Narrow" pitchFamily="34" charset="0"/>
                          <a:cs typeface="Times New Roman" pitchFamily="18" charset="0"/>
                        </a:rPr>
                        <a:t>Kỳ thi tuyển sinh ĐH, CĐ</a:t>
                      </a:r>
                      <a:endParaRPr lang="en-SG" sz="2200">
                        <a:solidFill>
                          <a:schemeClr val="tx1"/>
                        </a:solidFill>
                        <a:latin typeface="Arial Narrow" pitchFamily="34" charset="0"/>
                      </a:endParaRPr>
                    </a:p>
                  </a:txBody>
                  <a:tcPr>
                    <a:solidFill>
                      <a:srgbClr val="FFFF00"/>
                    </a:solidFill>
                  </a:tcPr>
                </a:tc>
                <a:tc>
                  <a:txBody>
                    <a:bodyPr/>
                    <a:lstStyle/>
                    <a:p>
                      <a:pPr algn="ctr"/>
                      <a:r>
                        <a:rPr lang="en-US" sz="2200" smtClean="0">
                          <a:solidFill>
                            <a:srgbClr val="FFFF00"/>
                          </a:solidFill>
                          <a:latin typeface="Arial Narrow" pitchFamily="34" charset="0"/>
                        </a:rPr>
                        <a:t>Kỳ</a:t>
                      </a:r>
                      <a:r>
                        <a:rPr lang="en-US" sz="2200" baseline="0" smtClean="0">
                          <a:solidFill>
                            <a:srgbClr val="FFFF00"/>
                          </a:solidFill>
                          <a:latin typeface="Arial Narrow" pitchFamily="34" charset="0"/>
                        </a:rPr>
                        <a:t> thi THPT QG</a:t>
                      </a:r>
                      <a:endParaRPr lang="en-SG" sz="2200">
                        <a:solidFill>
                          <a:srgbClr val="FFFF00"/>
                        </a:solidFill>
                        <a:latin typeface="Arial Narrow" pitchFamily="34" charset="0"/>
                      </a:endParaRPr>
                    </a:p>
                  </a:txBody>
                  <a:tcPr>
                    <a:solidFill>
                      <a:srgbClr val="0000CC"/>
                    </a:solidFill>
                  </a:tcPr>
                </a:tc>
              </a:tr>
              <a:tr h="1090783">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Mục đích</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công nhận hoàn tất chương trình học phổ thông và là </a:t>
                      </a:r>
                      <a:r>
                        <a:rPr lang="vi-VN" sz="1600" b="1" kern="1200" smtClean="0">
                          <a:solidFill>
                            <a:srgbClr val="FF0000"/>
                          </a:solidFill>
                          <a:latin typeface="Tahoma" pitchFamily="34" charset="0"/>
                          <a:ea typeface="Tahoma" pitchFamily="34" charset="0"/>
                          <a:cs typeface="Tahoma" pitchFamily="34" charset="0"/>
                        </a:rPr>
                        <a:t>điều kiện cần</a:t>
                      </a:r>
                      <a:r>
                        <a:rPr lang="vi-VN" sz="1600" b="1" kern="1200" smtClean="0">
                          <a:solidFill>
                            <a:schemeClr val="tx1"/>
                          </a:solidFill>
                          <a:latin typeface="Tahoma" pitchFamily="34" charset="0"/>
                          <a:ea typeface="Tahoma" pitchFamily="34" charset="0"/>
                          <a:cs typeface="Tahoma" pitchFamily="34" charset="0"/>
                        </a:rPr>
                        <a:t> để dự tiếp kỳ thi tuyển sinh ĐH, CĐ</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Xét tuyển vào các trường ĐH, CĐ</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c>
                  <a:txBody>
                    <a:bodyPr/>
                    <a:lstStyle/>
                    <a:p>
                      <a:pPr>
                        <a:lnSpc>
                          <a:spcPct val="110000"/>
                        </a:lnSpc>
                        <a:buFontTx/>
                        <a:buChar char="-"/>
                      </a:pPr>
                      <a:r>
                        <a:rPr lang="en-US" sz="1600" b="1" kern="1200" smtClean="0">
                          <a:solidFill>
                            <a:schemeClr val="tx1"/>
                          </a:solidFill>
                          <a:latin typeface="Tahoma" pitchFamily="34" charset="0"/>
                          <a:ea typeface="Tahoma" pitchFamily="34" charset="0"/>
                          <a:cs typeface="Tahoma" pitchFamily="34" charset="0"/>
                        </a:rPr>
                        <a:t>Công</a:t>
                      </a:r>
                      <a:r>
                        <a:rPr lang="en-US" sz="1600" b="1" kern="1200" baseline="0" smtClean="0">
                          <a:solidFill>
                            <a:schemeClr val="tx1"/>
                          </a:solidFill>
                          <a:latin typeface="Tahoma" pitchFamily="34" charset="0"/>
                          <a:ea typeface="Tahoma" pitchFamily="34" charset="0"/>
                          <a:cs typeface="Tahoma" pitchFamily="34" charset="0"/>
                        </a:rPr>
                        <a:t> nhận TN THPT</a:t>
                      </a:r>
                    </a:p>
                    <a:p>
                      <a:pPr>
                        <a:lnSpc>
                          <a:spcPct val="110000"/>
                        </a:lnSpc>
                        <a:buFontTx/>
                        <a:buChar char="-"/>
                      </a:pPr>
                      <a:r>
                        <a:rPr lang="en-US" sz="1600" b="1" kern="1200" baseline="0" smtClean="0">
                          <a:solidFill>
                            <a:schemeClr val="tx1"/>
                          </a:solidFill>
                          <a:latin typeface="Tahoma" pitchFamily="34" charset="0"/>
                          <a:ea typeface="Tahoma" pitchFamily="34" charset="0"/>
                          <a:cs typeface="Tahoma" pitchFamily="34" charset="0"/>
                        </a:rPr>
                        <a:t>Làm cơ sở XT ĐH, CĐ</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r>
              <a:tr h="1418019">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Thời gian ĐKDT</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25/4 </a:t>
                      </a:r>
                      <a:r>
                        <a:rPr lang="en-US" sz="1600" b="1" kern="1200" smtClean="0">
                          <a:solidFill>
                            <a:srgbClr val="660066"/>
                          </a:solidFill>
                          <a:latin typeface="Tahoma" pitchFamily="34" charset="0"/>
                          <a:ea typeface="Tahoma" pitchFamily="34" charset="0"/>
                          <a:cs typeface="Tahoma" pitchFamily="34" charset="0"/>
                        </a:rPr>
                        <a:t>- 0</a:t>
                      </a:r>
                      <a:r>
                        <a:rPr lang="vi-VN" sz="1600" b="1" kern="1200" smtClean="0">
                          <a:solidFill>
                            <a:srgbClr val="660066"/>
                          </a:solidFill>
                          <a:latin typeface="Tahoma" pitchFamily="34" charset="0"/>
                          <a:ea typeface="Tahoma" pitchFamily="34" charset="0"/>
                          <a:cs typeface="Tahoma" pitchFamily="34" charset="0"/>
                        </a:rPr>
                        <a:t>7/5 hàng năm, tại trường THPT đang học</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10/3</a:t>
                      </a:r>
                      <a:r>
                        <a:rPr lang="en-US" sz="1600" b="1" kern="1200" smtClean="0">
                          <a:solidFill>
                            <a:srgbClr val="660066"/>
                          </a:solidFill>
                          <a:latin typeface="Tahoma" pitchFamily="34" charset="0"/>
                          <a:ea typeface="Tahoma" pitchFamily="34" charset="0"/>
                          <a:cs typeface="Tahoma" pitchFamily="34" charset="0"/>
                        </a:rPr>
                        <a:t>-</a:t>
                      </a:r>
                      <a:r>
                        <a:rPr lang="vi-VN" sz="1600" b="1" kern="1200" smtClean="0">
                          <a:solidFill>
                            <a:srgbClr val="660066"/>
                          </a:solidFill>
                          <a:latin typeface="Tahoma" pitchFamily="34" charset="0"/>
                          <a:ea typeface="Tahoma" pitchFamily="34" charset="0"/>
                          <a:cs typeface="Tahoma" pitchFamily="34" charset="0"/>
                        </a:rPr>
                        <a:t>10/4 hàng năm, tại trường THPT đang học hoặc tại các điểm do Sở GDĐT qui định (đối với thí sinh tự do)</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buFontTx/>
                        <a:buChar char="-"/>
                      </a:pPr>
                      <a:r>
                        <a:rPr lang="en-US" sz="1600" b="1" kern="1200" smtClean="0">
                          <a:solidFill>
                            <a:srgbClr val="660066"/>
                          </a:solidFill>
                          <a:latin typeface="Tahoma" pitchFamily="34" charset="0"/>
                          <a:ea typeface="Tahoma" pitchFamily="34" charset="0"/>
                          <a:cs typeface="Tahoma" pitchFamily="34" charset="0"/>
                        </a:rPr>
                        <a:t>ĐKDT:</a:t>
                      </a:r>
                      <a:r>
                        <a:rPr lang="en-US" sz="1600" b="1" kern="1200" baseline="0" smtClean="0">
                          <a:solidFill>
                            <a:srgbClr val="660066"/>
                          </a:solidFill>
                          <a:latin typeface="Tahoma" pitchFamily="34" charset="0"/>
                          <a:ea typeface="Tahoma" pitchFamily="34" charset="0"/>
                          <a:cs typeface="Tahoma" pitchFamily="34" charset="0"/>
                        </a:rPr>
                        <a:t> 01-30/4</a:t>
                      </a:r>
                    </a:p>
                    <a:p>
                      <a:pPr>
                        <a:lnSpc>
                          <a:spcPct val="110000"/>
                        </a:lnSpc>
                        <a:buFontTx/>
                        <a:buChar char="-"/>
                      </a:pPr>
                      <a:r>
                        <a:rPr lang="en-US" sz="1600" b="1" kern="1200" baseline="0" smtClean="0">
                          <a:solidFill>
                            <a:srgbClr val="660066"/>
                          </a:solidFill>
                          <a:latin typeface="Tahoma" pitchFamily="34" charset="0"/>
                          <a:ea typeface="Tahoma" pitchFamily="34" charset="0"/>
                          <a:cs typeface="Tahoma" pitchFamily="34" charset="0"/>
                        </a:rPr>
                        <a:t>ĐKXT: 01-20/8</a:t>
                      </a:r>
                      <a:endParaRPr lang="en-SG" sz="1600" b="1" kern="1200" smtClean="0">
                        <a:solidFill>
                          <a:srgbClr val="660066"/>
                        </a:solidFill>
                        <a:latin typeface="Tahoma" pitchFamily="34" charset="0"/>
                        <a:ea typeface="Tahoma" pitchFamily="34" charset="0"/>
                        <a:cs typeface="Tahoma" pitchFamily="34" charset="0"/>
                      </a:endParaRPr>
                    </a:p>
                  </a:txBody>
                  <a:tcPr/>
                </a:tc>
              </a:tr>
              <a:tr h="763548">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Ngày thi</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c>
                  <a:txBody>
                    <a:bodyPr/>
                    <a:lstStyle/>
                    <a:p>
                      <a:pPr>
                        <a:lnSpc>
                          <a:spcPct val="110000"/>
                        </a:lnSpc>
                      </a:pP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2,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3,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4/6 hàng năm</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3 đợt trong tháng  7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4,</a:t>
                      </a:r>
                      <a:r>
                        <a:rPr lang="en-US" sz="1600" b="1" kern="1200" smtClean="0">
                          <a:solidFill>
                            <a:schemeClr val="tx1"/>
                          </a:solidFill>
                          <a:latin typeface="Tahoma" pitchFamily="34" charset="0"/>
                          <a:ea typeface="Tahoma" pitchFamily="34" charset="0"/>
                          <a:cs typeface="Tahoma" pitchFamily="34" charset="0"/>
                        </a:rPr>
                        <a:t> 0</a:t>
                      </a:r>
                      <a:r>
                        <a:rPr lang="vi-VN" sz="1600" b="1" kern="1200" smtClean="0">
                          <a:solidFill>
                            <a:schemeClr val="tx1"/>
                          </a:solidFill>
                          <a:latin typeface="Tahoma" pitchFamily="34" charset="0"/>
                          <a:ea typeface="Tahoma" pitchFamily="34" charset="0"/>
                          <a:cs typeface="Tahoma" pitchFamily="34" charset="0"/>
                        </a:rPr>
                        <a:t>5/7;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9,10/7</a:t>
                      </a:r>
                      <a:r>
                        <a:rPr lang="en-US" sz="1600" b="1" kern="1200" smtClean="0">
                          <a:solidFill>
                            <a:schemeClr val="tx1"/>
                          </a:solidFill>
                          <a:latin typeface="Tahoma" pitchFamily="34" charset="0"/>
                          <a:ea typeface="Tahoma" pitchFamily="34" charset="0"/>
                          <a:cs typeface="Tahoma" pitchFamily="34" charset="0"/>
                        </a:rPr>
                        <a:t>;</a:t>
                      </a:r>
                      <a:r>
                        <a:rPr lang="vi-VN" sz="1600" b="1" kern="1200" smtClean="0">
                          <a:solidFill>
                            <a:schemeClr val="tx1"/>
                          </a:solidFill>
                          <a:latin typeface="Tahoma" pitchFamily="34" charset="0"/>
                          <a:ea typeface="Tahoma" pitchFamily="34" charset="0"/>
                          <a:cs typeface="Tahoma" pitchFamily="34" charset="0"/>
                        </a:rPr>
                        <a:t> 15, 16/7)</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c>
                  <a:txBody>
                    <a:bodyPr/>
                    <a:lstStyle/>
                    <a:p>
                      <a:pPr>
                        <a:lnSpc>
                          <a:spcPct val="110000"/>
                        </a:lnSpc>
                      </a:pPr>
                      <a:r>
                        <a:rPr lang="en-US" sz="1600" b="1" kern="1200" smtClean="0">
                          <a:solidFill>
                            <a:schemeClr val="tx1"/>
                          </a:solidFill>
                          <a:latin typeface="Tahoma" pitchFamily="34" charset="0"/>
                          <a:ea typeface="Tahoma" pitchFamily="34" charset="0"/>
                          <a:cs typeface="Tahoma" pitchFamily="34" charset="0"/>
                        </a:rPr>
                        <a:t>01,</a:t>
                      </a:r>
                      <a:r>
                        <a:rPr lang="en-US" sz="1600" b="1" kern="1200" baseline="0" smtClean="0">
                          <a:solidFill>
                            <a:schemeClr val="tx1"/>
                          </a:solidFill>
                          <a:latin typeface="Tahoma" pitchFamily="34" charset="0"/>
                          <a:ea typeface="Tahoma" pitchFamily="34" charset="0"/>
                          <a:cs typeface="Tahoma" pitchFamily="34" charset="0"/>
                        </a:rPr>
                        <a:t> 02, 03, 04/7</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r>
              <a:tr h="2072489">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Cụm thi</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pP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Năm 2010, 2011</a:t>
                      </a:r>
                      <a:r>
                        <a:rPr lang="en-US" sz="1600" b="1" kern="1200" smtClean="0">
                          <a:solidFill>
                            <a:srgbClr val="660066"/>
                          </a:solidFill>
                          <a:latin typeface="Tahoma" pitchFamily="34" charset="0"/>
                          <a:ea typeface="Tahoma" pitchFamily="34" charset="0"/>
                          <a:cs typeface="Tahoma" pitchFamily="34" charset="0"/>
                        </a:rPr>
                        <a:t>:</a:t>
                      </a:r>
                      <a:r>
                        <a:rPr lang="vi-VN" sz="1600" b="1" kern="1200" smtClean="0">
                          <a:solidFill>
                            <a:srgbClr val="660066"/>
                          </a:solidFill>
                          <a:latin typeface="Tahoma" pitchFamily="34" charset="0"/>
                          <a:ea typeface="Tahoma" pitchFamily="34" charset="0"/>
                          <a:cs typeface="Tahoma" pitchFamily="34" charset="0"/>
                        </a:rPr>
                        <a:t> thi theo cụm </a:t>
                      </a:r>
                      <a:r>
                        <a:rPr lang="vi-VN" sz="1300" b="1" kern="1200" smtClean="0">
                          <a:solidFill>
                            <a:srgbClr val="660066"/>
                          </a:solidFill>
                          <a:latin typeface="Tahoma" pitchFamily="34" charset="0"/>
                          <a:ea typeface="Tahoma" pitchFamily="34" charset="0"/>
                          <a:cs typeface="Tahoma" pitchFamily="34" charset="0"/>
                        </a:rPr>
                        <a:t>(gồm 2-3 trường THPT), chấm chéo. </a:t>
                      </a:r>
                      <a:endParaRPr lang="en-US" sz="1300" b="1" kern="1200" smtClean="0">
                        <a:solidFill>
                          <a:srgbClr val="660066"/>
                        </a:solidFill>
                        <a:latin typeface="Tahoma" pitchFamily="34" charset="0"/>
                        <a:ea typeface="Tahoma" pitchFamily="34" charset="0"/>
                        <a:cs typeface="Tahoma" pitchFamily="34" charset="0"/>
                      </a:endParaRPr>
                    </a:p>
                    <a:p>
                      <a:pPr>
                        <a:lnSpc>
                          <a:spcPct val="110000"/>
                        </a:lnSpc>
                      </a:pP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Năm 2010</a:t>
                      </a:r>
                      <a:r>
                        <a:rPr lang="en-US" sz="1600" b="1" kern="1200" smtClean="0">
                          <a:solidFill>
                            <a:srgbClr val="660066"/>
                          </a:solidFill>
                          <a:latin typeface="Tahoma" pitchFamily="34" charset="0"/>
                          <a:ea typeface="Tahoma" pitchFamily="34" charset="0"/>
                          <a:cs typeface="Tahoma" pitchFamily="34" charset="0"/>
                        </a:rPr>
                        <a:t>:</a:t>
                      </a:r>
                      <a:r>
                        <a:rPr lang="vi-VN" sz="1600" b="1" kern="1200" smtClean="0">
                          <a:solidFill>
                            <a:srgbClr val="660066"/>
                          </a:solidFill>
                          <a:latin typeface="Tahoma" pitchFamily="34" charset="0"/>
                          <a:ea typeface="Tahoma" pitchFamily="34" charset="0"/>
                          <a:cs typeface="Tahoma" pitchFamily="34" charset="0"/>
                        </a:rPr>
                        <a:t> cả nước có 1.233 cụm trường (năm 2009</a:t>
                      </a: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1069 cụm). </a:t>
                      </a:r>
                      <a:endParaRPr lang="en-US" sz="1600" b="1" kern="1200" smtClean="0">
                        <a:solidFill>
                          <a:srgbClr val="660066"/>
                        </a:solidFill>
                        <a:latin typeface="Tahoma" pitchFamily="34" charset="0"/>
                        <a:ea typeface="Tahoma" pitchFamily="34" charset="0"/>
                        <a:cs typeface="Tahoma" pitchFamily="34" charset="0"/>
                      </a:endParaRPr>
                    </a:p>
                    <a:p>
                      <a:pPr>
                        <a:lnSpc>
                          <a:spcPct val="110000"/>
                        </a:lnSpc>
                      </a:pP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Từ năm 2012 bỏ thi theo cụm và chấm chéo.</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buFontTx/>
                        <a:buChar char="-"/>
                      </a:pPr>
                      <a:r>
                        <a:rPr lang="en-US" sz="1600" b="1" kern="1200" smtClean="0">
                          <a:solidFill>
                            <a:srgbClr val="660066"/>
                          </a:solidFill>
                          <a:latin typeface="Tahoma" pitchFamily="34" charset="0"/>
                          <a:ea typeface="Tahoma" pitchFamily="34" charset="0"/>
                          <a:cs typeface="Tahoma" pitchFamily="34" charset="0"/>
                        </a:rPr>
                        <a:t>Đ</a:t>
                      </a:r>
                      <a:r>
                        <a:rPr lang="vi-VN" sz="1600" b="1" kern="1200" smtClean="0">
                          <a:solidFill>
                            <a:srgbClr val="660066"/>
                          </a:solidFill>
                          <a:latin typeface="Tahoma" pitchFamily="34" charset="0"/>
                          <a:ea typeface="Tahoma" pitchFamily="34" charset="0"/>
                          <a:cs typeface="Tahoma" pitchFamily="34" charset="0"/>
                        </a:rPr>
                        <a:t>iểm thi do trường ĐH, CĐ qui định. </a:t>
                      </a:r>
                      <a:endParaRPr lang="en-US" sz="1600" b="1" kern="1200" smtClean="0">
                        <a:solidFill>
                          <a:srgbClr val="660066"/>
                        </a:solidFill>
                        <a:latin typeface="Tahoma" pitchFamily="34" charset="0"/>
                        <a:ea typeface="Tahoma" pitchFamily="34" charset="0"/>
                        <a:cs typeface="Tahoma" pitchFamily="34" charset="0"/>
                      </a:endParaRPr>
                    </a:p>
                    <a:p>
                      <a:pPr>
                        <a:lnSpc>
                          <a:spcPct val="110000"/>
                        </a:lnSpc>
                        <a:buFontTx/>
                        <a:buChar char="-"/>
                      </a:pPr>
                      <a:r>
                        <a:rPr lang="en-US" sz="1600" b="1" kern="1200" smtClean="0">
                          <a:solidFill>
                            <a:srgbClr val="660066"/>
                          </a:solidFill>
                          <a:latin typeface="Tahoma" pitchFamily="34" charset="0"/>
                          <a:ea typeface="Tahoma" pitchFamily="34" charset="0"/>
                          <a:cs typeface="Tahoma" pitchFamily="34" charset="0"/>
                        </a:rPr>
                        <a:t> Đ</a:t>
                      </a:r>
                      <a:r>
                        <a:rPr lang="vi-VN" sz="1600" b="1" kern="1200" smtClean="0">
                          <a:solidFill>
                            <a:srgbClr val="660066"/>
                          </a:solidFill>
                          <a:latin typeface="Tahoma" pitchFamily="34" charset="0"/>
                          <a:ea typeface="Tahoma" pitchFamily="34" charset="0"/>
                          <a:cs typeface="Tahoma" pitchFamily="34" charset="0"/>
                        </a:rPr>
                        <a:t>ối với hai đợt thi ĐH, Bộ GDĐT qui định các cụm thi  </a:t>
                      </a:r>
                      <a:r>
                        <a:rPr lang="vi-VN" sz="1600" b="1" kern="1200" smtClean="0">
                          <a:solidFill>
                            <a:srgbClr val="FF0000"/>
                          </a:solidFill>
                          <a:latin typeface="Tahoma" pitchFamily="34" charset="0"/>
                          <a:ea typeface="Tahoma" pitchFamily="34" charset="0"/>
                          <a:cs typeface="Tahoma" pitchFamily="34" charset="0"/>
                        </a:rPr>
                        <a:t>Hải Phòng, Vinh, Qui Nhơn, Cần Thơ</a:t>
                      </a:r>
                      <a:endParaRPr lang="en-SG" sz="1600" b="1" kern="1200" smtClean="0">
                        <a:solidFill>
                          <a:srgbClr val="FF0000"/>
                        </a:solidFill>
                        <a:latin typeface="Tahoma" pitchFamily="34" charset="0"/>
                        <a:ea typeface="Tahoma" pitchFamily="34" charset="0"/>
                        <a:cs typeface="Tahoma" pitchFamily="34" charset="0"/>
                      </a:endParaRPr>
                    </a:p>
                  </a:txBody>
                  <a:tcPr/>
                </a:tc>
                <a:tc>
                  <a:txBody>
                    <a:bodyPr/>
                    <a:lstStyle/>
                    <a:p>
                      <a:pPr>
                        <a:lnSpc>
                          <a:spcPct val="110000"/>
                        </a:lnSpc>
                        <a:buFontTx/>
                        <a:buChar char="-"/>
                      </a:pPr>
                      <a:r>
                        <a:rPr lang="en-US" sz="1600" b="1" kern="1200" smtClean="0">
                          <a:solidFill>
                            <a:srgbClr val="FF0000"/>
                          </a:solidFill>
                          <a:latin typeface="Tahoma" pitchFamily="34" charset="0"/>
                          <a:ea typeface="Tahoma" pitchFamily="34" charset="0"/>
                          <a:cs typeface="Tahoma" pitchFamily="34" charset="0"/>
                        </a:rPr>
                        <a:t>Do trường</a:t>
                      </a:r>
                      <a:r>
                        <a:rPr lang="en-US" sz="1600" b="1" kern="1200" baseline="0" smtClean="0">
                          <a:solidFill>
                            <a:srgbClr val="FF0000"/>
                          </a:solidFill>
                          <a:latin typeface="Tahoma" pitchFamily="34" charset="0"/>
                          <a:ea typeface="Tahoma" pitchFamily="34" charset="0"/>
                          <a:cs typeface="Tahoma" pitchFamily="34" charset="0"/>
                        </a:rPr>
                        <a:t> ĐH chủ trì</a:t>
                      </a:r>
                    </a:p>
                    <a:p>
                      <a:pPr>
                        <a:lnSpc>
                          <a:spcPct val="110000"/>
                        </a:lnSpc>
                        <a:buFontTx/>
                        <a:buChar char="-"/>
                      </a:pPr>
                      <a:r>
                        <a:rPr lang="en-US" sz="1600" b="1" kern="1200" baseline="0" smtClean="0">
                          <a:solidFill>
                            <a:srgbClr val="FF0000"/>
                          </a:solidFill>
                          <a:latin typeface="Tahoma" pitchFamily="34" charset="0"/>
                          <a:ea typeface="Tahoma" pitchFamily="34" charset="0"/>
                          <a:cs typeface="Tahoma" pitchFamily="34" charset="0"/>
                        </a:rPr>
                        <a:t>Do Sở GDĐT chủ trì</a:t>
                      </a:r>
                      <a:endParaRPr lang="en-SG" sz="1600" b="1" kern="1200" smtClean="0">
                        <a:solidFill>
                          <a:srgbClr val="FF0000"/>
                        </a:solidFill>
                        <a:latin typeface="Tahoma" pitchFamily="34" charset="0"/>
                        <a:ea typeface="Tahoma" pitchFamily="34" charset="0"/>
                        <a:cs typeface="Tahoma" pitchFamily="34" charset="0"/>
                      </a:endParaRPr>
                    </a:p>
                  </a:txBody>
                  <a:tcPr/>
                </a:tc>
              </a:tr>
            </a:tbl>
          </a:graphicData>
        </a:graphic>
      </p:graphicFrame>
      <p:sp>
        <p:nvSpPr>
          <p:cNvPr id="6" name="Rectangle 5"/>
          <p:cNvSpPr/>
          <p:nvPr/>
        </p:nvSpPr>
        <p:spPr>
          <a:xfrm>
            <a:off x="0" y="3657600"/>
            <a:ext cx="9144000" cy="289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graphicFrame>
        <p:nvGraphicFramePr>
          <p:cNvPr id="5" name="Table 4"/>
          <p:cNvGraphicFramePr>
            <a:graphicFrameLocks noGrp="1"/>
          </p:cNvGraphicFramePr>
          <p:nvPr/>
        </p:nvGraphicFramePr>
        <p:xfrm>
          <a:off x="152400" y="304800"/>
          <a:ext cx="8763000" cy="6327497"/>
        </p:xfrm>
        <a:graphic>
          <a:graphicData uri="http://schemas.openxmlformats.org/drawingml/2006/table">
            <a:tbl>
              <a:tblPr firstRow="1" bandRow="1">
                <a:tableStyleId>{5C22544A-7EE6-4342-B048-85BDC9FD1C3A}</a:tableStyleId>
              </a:tblPr>
              <a:tblGrid>
                <a:gridCol w="762000"/>
                <a:gridCol w="3657600"/>
                <a:gridCol w="2743200"/>
                <a:gridCol w="1600200"/>
              </a:tblGrid>
              <a:tr h="478942">
                <a:tc>
                  <a:txBody>
                    <a:bodyPr/>
                    <a:lstStyle/>
                    <a:p>
                      <a:endParaRPr lang="en-SG">
                        <a:solidFill>
                          <a:srgbClr val="FFFF00"/>
                        </a:solidFill>
                        <a:latin typeface="Arial Narrow" pitchFamily="34" charset="0"/>
                      </a:endParaRPr>
                    </a:p>
                  </a:txBody>
                  <a:tcPr>
                    <a:solidFill>
                      <a:srgbClr val="0000CC"/>
                    </a:solidFill>
                  </a:tcPr>
                </a:tc>
                <a:tc>
                  <a:txBody>
                    <a:bodyPr/>
                    <a:lstStyle/>
                    <a:p>
                      <a:pPr algn="ctr"/>
                      <a:r>
                        <a:rPr lang="en-US" sz="2200" b="1" smtClean="0">
                          <a:solidFill>
                            <a:schemeClr val="bg1"/>
                          </a:solidFill>
                          <a:latin typeface="Arial Narrow" pitchFamily="34" charset="0"/>
                          <a:cs typeface="Times New Roman" pitchFamily="18" charset="0"/>
                        </a:rPr>
                        <a:t>Kỳ thi THPT</a:t>
                      </a:r>
                      <a:endParaRPr lang="en-SG" sz="2200">
                        <a:solidFill>
                          <a:schemeClr val="bg1"/>
                        </a:solidFill>
                        <a:latin typeface="Arial Narrow" pitchFamily="34" charset="0"/>
                      </a:endParaRPr>
                    </a:p>
                  </a:txBody>
                  <a:tcPr>
                    <a:solidFill>
                      <a:srgbClr val="FF0000"/>
                    </a:solidFill>
                  </a:tcPr>
                </a:tc>
                <a:tc>
                  <a:txBody>
                    <a:bodyPr/>
                    <a:lstStyle/>
                    <a:p>
                      <a:pPr algn="ctr"/>
                      <a:r>
                        <a:rPr lang="en-US" sz="2200" b="1" smtClean="0">
                          <a:solidFill>
                            <a:schemeClr val="tx1"/>
                          </a:solidFill>
                          <a:latin typeface="Arial Narrow" pitchFamily="34" charset="0"/>
                          <a:cs typeface="Times New Roman" pitchFamily="18" charset="0"/>
                        </a:rPr>
                        <a:t>Kỳ thi tuyển sinh ĐH, CĐ</a:t>
                      </a:r>
                      <a:endParaRPr lang="en-SG" sz="2200">
                        <a:solidFill>
                          <a:schemeClr val="tx1"/>
                        </a:solidFill>
                        <a:latin typeface="Arial Narrow" pitchFamily="34" charset="0"/>
                      </a:endParaRPr>
                    </a:p>
                  </a:txBody>
                  <a:tcPr>
                    <a:solidFill>
                      <a:srgbClr val="FFFF00"/>
                    </a:solidFill>
                  </a:tcPr>
                </a:tc>
                <a:tc>
                  <a:txBody>
                    <a:bodyPr/>
                    <a:lstStyle/>
                    <a:p>
                      <a:pPr algn="ctr"/>
                      <a:r>
                        <a:rPr lang="en-US" sz="2200" smtClean="0">
                          <a:solidFill>
                            <a:srgbClr val="FFFF00"/>
                          </a:solidFill>
                          <a:latin typeface="Arial Narrow" pitchFamily="34" charset="0"/>
                        </a:rPr>
                        <a:t>Kỳ</a:t>
                      </a:r>
                      <a:r>
                        <a:rPr lang="en-US" sz="2200" baseline="0" smtClean="0">
                          <a:solidFill>
                            <a:srgbClr val="FFFF00"/>
                          </a:solidFill>
                          <a:latin typeface="Arial Narrow" pitchFamily="34" charset="0"/>
                        </a:rPr>
                        <a:t> thi THPT QG</a:t>
                      </a:r>
                      <a:endParaRPr lang="en-SG" sz="2200">
                        <a:solidFill>
                          <a:srgbClr val="FFFF00"/>
                        </a:solidFill>
                        <a:latin typeface="Arial Narrow" pitchFamily="34" charset="0"/>
                      </a:endParaRPr>
                    </a:p>
                  </a:txBody>
                  <a:tcPr>
                    <a:solidFill>
                      <a:srgbClr val="0000CC"/>
                    </a:solidFill>
                  </a:tcPr>
                </a:tc>
              </a:tr>
              <a:tr h="1090783">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Mục đích</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công nhận hoàn tất chương trình học phổ thông và là </a:t>
                      </a:r>
                      <a:r>
                        <a:rPr lang="vi-VN" sz="1600" b="1" kern="1200" smtClean="0">
                          <a:solidFill>
                            <a:srgbClr val="FF0000"/>
                          </a:solidFill>
                          <a:latin typeface="Tahoma" pitchFamily="34" charset="0"/>
                          <a:ea typeface="Tahoma" pitchFamily="34" charset="0"/>
                          <a:cs typeface="Tahoma" pitchFamily="34" charset="0"/>
                        </a:rPr>
                        <a:t>điều kiện cần</a:t>
                      </a:r>
                      <a:r>
                        <a:rPr lang="vi-VN" sz="1600" b="1" kern="1200" smtClean="0">
                          <a:solidFill>
                            <a:schemeClr val="tx1"/>
                          </a:solidFill>
                          <a:latin typeface="Tahoma" pitchFamily="34" charset="0"/>
                          <a:ea typeface="Tahoma" pitchFamily="34" charset="0"/>
                          <a:cs typeface="Tahoma" pitchFamily="34" charset="0"/>
                        </a:rPr>
                        <a:t> để dự tiếp kỳ thi tuyển sinh ĐH, CĐ</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Xét tuyển vào các trường ĐH, CĐ</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c>
                  <a:txBody>
                    <a:bodyPr/>
                    <a:lstStyle/>
                    <a:p>
                      <a:pPr>
                        <a:lnSpc>
                          <a:spcPct val="110000"/>
                        </a:lnSpc>
                        <a:buFontTx/>
                        <a:buChar char="-"/>
                      </a:pPr>
                      <a:r>
                        <a:rPr lang="en-US" sz="1600" b="1" kern="1200" smtClean="0">
                          <a:solidFill>
                            <a:schemeClr val="tx1"/>
                          </a:solidFill>
                          <a:latin typeface="Tahoma" pitchFamily="34" charset="0"/>
                          <a:ea typeface="Tahoma" pitchFamily="34" charset="0"/>
                          <a:cs typeface="Tahoma" pitchFamily="34" charset="0"/>
                        </a:rPr>
                        <a:t>Công</a:t>
                      </a:r>
                      <a:r>
                        <a:rPr lang="en-US" sz="1600" b="1" kern="1200" baseline="0" smtClean="0">
                          <a:solidFill>
                            <a:schemeClr val="tx1"/>
                          </a:solidFill>
                          <a:latin typeface="Tahoma" pitchFamily="34" charset="0"/>
                          <a:ea typeface="Tahoma" pitchFamily="34" charset="0"/>
                          <a:cs typeface="Tahoma" pitchFamily="34" charset="0"/>
                        </a:rPr>
                        <a:t> nhận TN THPT</a:t>
                      </a:r>
                    </a:p>
                    <a:p>
                      <a:pPr>
                        <a:lnSpc>
                          <a:spcPct val="110000"/>
                        </a:lnSpc>
                        <a:buFontTx/>
                        <a:buChar char="-"/>
                      </a:pPr>
                      <a:r>
                        <a:rPr lang="en-US" sz="1600" b="1" kern="1200" baseline="0" smtClean="0">
                          <a:solidFill>
                            <a:schemeClr val="tx1"/>
                          </a:solidFill>
                          <a:latin typeface="Tahoma" pitchFamily="34" charset="0"/>
                          <a:ea typeface="Tahoma" pitchFamily="34" charset="0"/>
                          <a:cs typeface="Tahoma" pitchFamily="34" charset="0"/>
                        </a:rPr>
                        <a:t>Làm cơ sở XT ĐH, CĐ</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40000"/>
                        <a:lumOff val="60000"/>
                      </a:schemeClr>
                    </a:solidFill>
                  </a:tcPr>
                </a:tc>
              </a:tr>
              <a:tr h="1418019">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Thời gian ĐKDT</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25/4 </a:t>
                      </a:r>
                      <a:r>
                        <a:rPr lang="en-US" sz="1600" b="1" kern="1200" smtClean="0">
                          <a:solidFill>
                            <a:srgbClr val="660066"/>
                          </a:solidFill>
                          <a:latin typeface="Tahoma" pitchFamily="34" charset="0"/>
                          <a:ea typeface="Tahoma" pitchFamily="34" charset="0"/>
                          <a:cs typeface="Tahoma" pitchFamily="34" charset="0"/>
                        </a:rPr>
                        <a:t>- 0</a:t>
                      </a:r>
                      <a:r>
                        <a:rPr lang="vi-VN" sz="1600" b="1" kern="1200" smtClean="0">
                          <a:solidFill>
                            <a:srgbClr val="660066"/>
                          </a:solidFill>
                          <a:latin typeface="Tahoma" pitchFamily="34" charset="0"/>
                          <a:ea typeface="Tahoma" pitchFamily="34" charset="0"/>
                          <a:cs typeface="Tahoma" pitchFamily="34" charset="0"/>
                        </a:rPr>
                        <a:t>7/5 hàng năm, tại trường THPT đang học</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10/3</a:t>
                      </a:r>
                      <a:r>
                        <a:rPr lang="en-US" sz="1600" b="1" kern="1200" smtClean="0">
                          <a:solidFill>
                            <a:srgbClr val="660066"/>
                          </a:solidFill>
                          <a:latin typeface="Tahoma" pitchFamily="34" charset="0"/>
                          <a:ea typeface="Tahoma" pitchFamily="34" charset="0"/>
                          <a:cs typeface="Tahoma" pitchFamily="34" charset="0"/>
                        </a:rPr>
                        <a:t>-</a:t>
                      </a:r>
                      <a:r>
                        <a:rPr lang="vi-VN" sz="1600" b="1" kern="1200" smtClean="0">
                          <a:solidFill>
                            <a:srgbClr val="660066"/>
                          </a:solidFill>
                          <a:latin typeface="Tahoma" pitchFamily="34" charset="0"/>
                          <a:ea typeface="Tahoma" pitchFamily="34" charset="0"/>
                          <a:cs typeface="Tahoma" pitchFamily="34" charset="0"/>
                        </a:rPr>
                        <a:t>10/4 hàng năm, tại trường THPT đang học hoặc tại các điểm do Sở GDĐT qui định (đối với thí sinh tự do)</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buFontTx/>
                        <a:buChar char="-"/>
                      </a:pPr>
                      <a:r>
                        <a:rPr lang="en-US" sz="1600" b="1" kern="1200" smtClean="0">
                          <a:solidFill>
                            <a:srgbClr val="660066"/>
                          </a:solidFill>
                          <a:latin typeface="Tahoma" pitchFamily="34" charset="0"/>
                          <a:ea typeface="Tahoma" pitchFamily="34" charset="0"/>
                          <a:cs typeface="Tahoma" pitchFamily="34" charset="0"/>
                        </a:rPr>
                        <a:t>ĐKDT:</a:t>
                      </a:r>
                      <a:r>
                        <a:rPr lang="en-US" sz="1600" b="1" kern="1200" baseline="0" smtClean="0">
                          <a:solidFill>
                            <a:srgbClr val="660066"/>
                          </a:solidFill>
                          <a:latin typeface="Tahoma" pitchFamily="34" charset="0"/>
                          <a:ea typeface="Tahoma" pitchFamily="34" charset="0"/>
                          <a:cs typeface="Tahoma" pitchFamily="34" charset="0"/>
                        </a:rPr>
                        <a:t> 01-30/4</a:t>
                      </a:r>
                    </a:p>
                    <a:p>
                      <a:pPr>
                        <a:lnSpc>
                          <a:spcPct val="110000"/>
                        </a:lnSpc>
                        <a:buFontTx/>
                        <a:buChar char="-"/>
                      </a:pPr>
                      <a:r>
                        <a:rPr lang="en-US" sz="1600" b="1" kern="1200" baseline="0" smtClean="0">
                          <a:solidFill>
                            <a:srgbClr val="660066"/>
                          </a:solidFill>
                          <a:latin typeface="Tahoma" pitchFamily="34" charset="0"/>
                          <a:ea typeface="Tahoma" pitchFamily="34" charset="0"/>
                          <a:cs typeface="Tahoma" pitchFamily="34" charset="0"/>
                        </a:rPr>
                        <a:t>ĐKXT: 01-20/8</a:t>
                      </a:r>
                      <a:endParaRPr lang="en-SG" sz="1600" b="1" kern="1200" smtClean="0">
                        <a:solidFill>
                          <a:srgbClr val="660066"/>
                        </a:solidFill>
                        <a:latin typeface="Tahoma" pitchFamily="34" charset="0"/>
                        <a:ea typeface="Tahoma" pitchFamily="34" charset="0"/>
                        <a:cs typeface="Tahoma" pitchFamily="34" charset="0"/>
                      </a:endParaRPr>
                    </a:p>
                  </a:txBody>
                  <a:tcPr/>
                </a:tc>
              </a:tr>
              <a:tr h="763548">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Ngày thi</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c>
                  <a:txBody>
                    <a:bodyPr/>
                    <a:lstStyle/>
                    <a:p>
                      <a:pPr>
                        <a:lnSpc>
                          <a:spcPct val="110000"/>
                        </a:lnSpc>
                      </a:pP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2,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3,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4/6 hàng năm</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c>
                  <a:txBody>
                    <a:bodyPr/>
                    <a:lstStyle/>
                    <a:p>
                      <a:pPr>
                        <a:lnSpc>
                          <a:spcPct val="110000"/>
                        </a:lnSpc>
                      </a:pPr>
                      <a:r>
                        <a:rPr lang="vi-VN" sz="1600" b="1" kern="1200" smtClean="0">
                          <a:solidFill>
                            <a:schemeClr val="tx1"/>
                          </a:solidFill>
                          <a:latin typeface="Tahoma" pitchFamily="34" charset="0"/>
                          <a:ea typeface="Tahoma" pitchFamily="34" charset="0"/>
                          <a:cs typeface="Tahoma" pitchFamily="34" charset="0"/>
                        </a:rPr>
                        <a:t>3 đợt trong tháng  7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4,</a:t>
                      </a:r>
                      <a:r>
                        <a:rPr lang="en-US" sz="1600" b="1" kern="1200" smtClean="0">
                          <a:solidFill>
                            <a:schemeClr val="tx1"/>
                          </a:solidFill>
                          <a:latin typeface="Tahoma" pitchFamily="34" charset="0"/>
                          <a:ea typeface="Tahoma" pitchFamily="34" charset="0"/>
                          <a:cs typeface="Tahoma" pitchFamily="34" charset="0"/>
                        </a:rPr>
                        <a:t> 0</a:t>
                      </a:r>
                      <a:r>
                        <a:rPr lang="vi-VN" sz="1600" b="1" kern="1200" smtClean="0">
                          <a:solidFill>
                            <a:schemeClr val="tx1"/>
                          </a:solidFill>
                          <a:latin typeface="Tahoma" pitchFamily="34" charset="0"/>
                          <a:ea typeface="Tahoma" pitchFamily="34" charset="0"/>
                          <a:cs typeface="Tahoma" pitchFamily="34" charset="0"/>
                        </a:rPr>
                        <a:t>5/7; </a:t>
                      </a:r>
                      <a:r>
                        <a:rPr lang="en-US" sz="1600" b="1" kern="1200" smtClean="0">
                          <a:solidFill>
                            <a:schemeClr val="tx1"/>
                          </a:solidFill>
                          <a:latin typeface="Tahoma" pitchFamily="34" charset="0"/>
                          <a:ea typeface="Tahoma" pitchFamily="34" charset="0"/>
                          <a:cs typeface="Tahoma" pitchFamily="34" charset="0"/>
                        </a:rPr>
                        <a:t>0</a:t>
                      </a:r>
                      <a:r>
                        <a:rPr lang="vi-VN" sz="1600" b="1" kern="1200" smtClean="0">
                          <a:solidFill>
                            <a:schemeClr val="tx1"/>
                          </a:solidFill>
                          <a:latin typeface="Tahoma" pitchFamily="34" charset="0"/>
                          <a:ea typeface="Tahoma" pitchFamily="34" charset="0"/>
                          <a:cs typeface="Tahoma" pitchFamily="34" charset="0"/>
                        </a:rPr>
                        <a:t>9,10/7</a:t>
                      </a:r>
                      <a:r>
                        <a:rPr lang="en-US" sz="1600" b="1" kern="1200" smtClean="0">
                          <a:solidFill>
                            <a:schemeClr val="tx1"/>
                          </a:solidFill>
                          <a:latin typeface="Tahoma" pitchFamily="34" charset="0"/>
                          <a:ea typeface="Tahoma" pitchFamily="34" charset="0"/>
                          <a:cs typeface="Tahoma" pitchFamily="34" charset="0"/>
                        </a:rPr>
                        <a:t>;</a:t>
                      </a:r>
                      <a:r>
                        <a:rPr lang="vi-VN" sz="1600" b="1" kern="1200" smtClean="0">
                          <a:solidFill>
                            <a:schemeClr val="tx1"/>
                          </a:solidFill>
                          <a:latin typeface="Tahoma" pitchFamily="34" charset="0"/>
                          <a:ea typeface="Tahoma" pitchFamily="34" charset="0"/>
                          <a:cs typeface="Tahoma" pitchFamily="34" charset="0"/>
                        </a:rPr>
                        <a:t> 15, 16/7)</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c>
                  <a:txBody>
                    <a:bodyPr/>
                    <a:lstStyle/>
                    <a:p>
                      <a:pPr>
                        <a:lnSpc>
                          <a:spcPct val="110000"/>
                        </a:lnSpc>
                      </a:pPr>
                      <a:r>
                        <a:rPr lang="en-US" sz="1600" b="1" kern="1200" smtClean="0">
                          <a:solidFill>
                            <a:schemeClr val="tx1"/>
                          </a:solidFill>
                          <a:latin typeface="Tahoma" pitchFamily="34" charset="0"/>
                          <a:ea typeface="Tahoma" pitchFamily="34" charset="0"/>
                          <a:cs typeface="Tahoma" pitchFamily="34" charset="0"/>
                        </a:rPr>
                        <a:t>01,</a:t>
                      </a:r>
                      <a:r>
                        <a:rPr lang="en-US" sz="1600" b="1" kern="1200" baseline="0" smtClean="0">
                          <a:solidFill>
                            <a:schemeClr val="tx1"/>
                          </a:solidFill>
                          <a:latin typeface="Tahoma" pitchFamily="34" charset="0"/>
                          <a:ea typeface="Tahoma" pitchFamily="34" charset="0"/>
                          <a:cs typeface="Tahoma" pitchFamily="34" charset="0"/>
                        </a:rPr>
                        <a:t> 02, 03, 04/7</a:t>
                      </a:r>
                      <a:endParaRPr lang="en-SG" sz="1600" b="1" kern="1200" smtClean="0">
                        <a:solidFill>
                          <a:schemeClr val="tx1"/>
                        </a:solidFill>
                        <a:latin typeface="Tahoma" pitchFamily="34" charset="0"/>
                        <a:ea typeface="Tahoma" pitchFamily="34" charset="0"/>
                        <a:cs typeface="Tahoma" pitchFamily="34" charset="0"/>
                      </a:endParaRPr>
                    </a:p>
                  </a:txBody>
                  <a:tcPr>
                    <a:solidFill>
                      <a:schemeClr val="accent6">
                        <a:lumMod val="60000"/>
                        <a:lumOff val="40000"/>
                      </a:schemeClr>
                    </a:solidFill>
                  </a:tcPr>
                </a:tc>
              </a:tr>
              <a:tr h="2072489">
                <a:tc>
                  <a:txBody>
                    <a:bodyPr/>
                    <a:lstStyle/>
                    <a:p>
                      <a:pPr>
                        <a:lnSpc>
                          <a:spcPct val="110000"/>
                        </a:lnSpc>
                      </a:pPr>
                      <a:r>
                        <a:rPr lang="vi-VN" sz="1600" b="1" kern="1200" smtClean="0">
                          <a:solidFill>
                            <a:srgbClr val="660066"/>
                          </a:solidFill>
                          <a:latin typeface="Tahoma" pitchFamily="34" charset="0"/>
                          <a:ea typeface="Tahoma" pitchFamily="34" charset="0"/>
                          <a:cs typeface="Tahoma" pitchFamily="34" charset="0"/>
                        </a:rPr>
                        <a:t>Cụm thi</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pP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Năm 2010, 2011</a:t>
                      </a:r>
                      <a:r>
                        <a:rPr lang="en-US" sz="1600" b="1" kern="1200" smtClean="0">
                          <a:solidFill>
                            <a:srgbClr val="660066"/>
                          </a:solidFill>
                          <a:latin typeface="Tahoma" pitchFamily="34" charset="0"/>
                          <a:ea typeface="Tahoma" pitchFamily="34" charset="0"/>
                          <a:cs typeface="Tahoma" pitchFamily="34" charset="0"/>
                        </a:rPr>
                        <a:t>:</a:t>
                      </a:r>
                      <a:r>
                        <a:rPr lang="vi-VN" sz="1600" b="1" kern="1200" smtClean="0">
                          <a:solidFill>
                            <a:srgbClr val="660066"/>
                          </a:solidFill>
                          <a:latin typeface="Tahoma" pitchFamily="34" charset="0"/>
                          <a:ea typeface="Tahoma" pitchFamily="34" charset="0"/>
                          <a:cs typeface="Tahoma" pitchFamily="34" charset="0"/>
                        </a:rPr>
                        <a:t> thi theo cụm </a:t>
                      </a:r>
                      <a:r>
                        <a:rPr lang="vi-VN" sz="1300" b="1" kern="1200" smtClean="0">
                          <a:solidFill>
                            <a:srgbClr val="660066"/>
                          </a:solidFill>
                          <a:latin typeface="Tahoma" pitchFamily="34" charset="0"/>
                          <a:ea typeface="Tahoma" pitchFamily="34" charset="0"/>
                          <a:cs typeface="Tahoma" pitchFamily="34" charset="0"/>
                        </a:rPr>
                        <a:t>(gồm 2-3 trường THPT), chấm chéo. </a:t>
                      </a:r>
                      <a:endParaRPr lang="en-US" sz="1300" b="1" kern="1200" smtClean="0">
                        <a:solidFill>
                          <a:srgbClr val="660066"/>
                        </a:solidFill>
                        <a:latin typeface="Tahoma" pitchFamily="34" charset="0"/>
                        <a:ea typeface="Tahoma" pitchFamily="34" charset="0"/>
                        <a:cs typeface="Tahoma" pitchFamily="34" charset="0"/>
                      </a:endParaRPr>
                    </a:p>
                    <a:p>
                      <a:pPr>
                        <a:lnSpc>
                          <a:spcPct val="110000"/>
                        </a:lnSpc>
                      </a:pP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Năm 2010</a:t>
                      </a:r>
                      <a:r>
                        <a:rPr lang="en-US" sz="1600" b="1" kern="1200" smtClean="0">
                          <a:solidFill>
                            <a:srgbClr val="660066"/>
                          </a:solidFill>
                          <a:latin typeface="Tahoma" pitchFamily="34" charset="0"/>
                          <a:ea typeface="Tahoma" pitchFamily="34" charset="0"/>
                          <a:cs typeface="Tahoma" pitchFamily="34" charset="0"/>
                        </a:rPr>
                        <a:t>:</a:t>
                      </a:r>
                      <a:r>
                        <a:rPr lang="vi-VN" sz="1600" b="1" kern="1200" smtClean="0">
                          <a:solidFill>
                            <a:srgbClr val="660066"/>
                          </a:solidFill>
                          <a:latin typeface="Tahoma" pitchFamily="34" charset="0"/>
                          <a:ea typeface="Tahoma" pitchFamily="34" charset="0"/>
                          <a:cs typeface="Tahoma" pitchFamily="34" charset="0"/>
                        </a:rPr>
                        <a:t> cả nước có 1.233 cụm trường (năm 2009</a:t>
                      </a: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1069 cụm). </a:t>
                      </a:r>
                      <a:endParaRPr lang="en-US" sz="1600" b="1" kern="1200" smtClean="0">
                        <a:solidFill>
                          <a:srgbClr val="660066"/>
                        </a:solidFill>
                        <a:latin typeface="Tahoma" pitchFamily="34" charset="0"/>
                        <a:ea typeface="Tahoma" pitchFamily="34" charset="0"/>
                        <a:cs typeface="Tahoma" pitchFamily="34" charset="0"/>
                      </a:endParaRPr>
                    </a:p>
                    <a:p>
                      <a:pPr>
                        <a:lnSpc>
                          <a:spcPct val="110000"/>
                        </a:lnSpc>
                      </a:pPr>
                      <a:r>
                        <a:rPr lang="en-US" sz="1600" b="1" kern="1200" smtClean="0">
                          <a:solidFill>
                            <a:srgbClr val="660066"/>
                          </a:solidFill>
                          <a:latin typeface="Tahoma" pitchFamily="34" charset="0"/>
                          <a:ea typeface="Tahoma" pitchFamily="34" charset="0"/>
                          <a:cs typeface="Tahoma" pitchFamily="34" charset="0"/>
                        </a:rPr>
                        <a:t>- </a:t>
                      </a:r>
                      <a:r>
                        <a:rPr lang="vi-VN" sz="1600" b="1" kern="1200" smtClean="0">
                          <a:solidFill>
                            <a:srgbClr val="660066"/>
                          </a:solidFill>
                          <a:latin typeface="Tahoma" pitchFamily="34" charset="0"/>
                          <a:ea typeface="Tahoma" pitchFamily="34" charset="0"/>
                          <a:cs typeface="Tahoma" pitchFamily="34" charset="0"/>
                        </a:rPr>
                        <a:t>Từ năm 2012 bỏ thi theo cụm và chấm chéo.</a:t>
                      </a:r>
                      <a:endParaRPr lang="en-SG" sz="1600" b="1" kern="1200" smtClean="0">
                        <a:solidFill>
                          <a:srgbClr val="660066"/>
                        </a:solidFill>
                        <a:latin typeface="Tahoma" pitchFamily="34" charset="0"/>
                        <a:ea typeface="Tahoma" pitchFamily="34" charset="0"/>
                        <a:cs typeface="Tahoma" pitchFamily="34" charset="0"/>
                      </a:endParaRPr>
                    </a:p>
                  </a:txBody>
                  <a:tcPr/>
                </a:tc>
                <a:tc>
                  <a:txBody>
                    <a:bodyPr/>
                    <a:lstStyle/>
                    <a:p>
                      <a:pPr>
                        <a:lnSpc>
                          <a:spcPct val="110000"/>
                        </a:lnSpc>
                        <a:buFontTx/>
                        <a:buChar char="-"/>
                      </a:pPr>
                      <a:r>
                        <a:rPr lang="en-US" sz="1600" b="1" kern="1200" smtClean="0">
                          <a:solidFill>
                            <a:srgbClr val="660066"/>
                          </a:solidFill>
                          <a:latin typeface="Tahoma" pitchFamily="34" charset="0"/>
                          <a:ea typeface="Tahoma" pitchFamily="34" charset="0"/>
                          <a:cs typeface="Tahoma" pitchFamily="34" charset="0"/>
                        </a:rPr>
                        <a:t>Đ</a:t>
                      </a:r>
                      <a:r>
                        <a:rPr lang="vi-VN" sz="1600" b="1" kern="1200" smtClean="0">
                          <a:solidFill>
                            <a:srgbClr val="660066"/>
                          </a:solidFill>
                          <a:latin typeface="Tahoma" pitchFamily="34" charset="0"/>
                          <a:ea typeface="Tahoma" pitchFamily="34" charset="0"/>
                          <a:cs typeface="Tahoma" pitchFamily="34" charset="0"/>
                        </a:rPr>
                        <a:t>iểm thi do trường ĐH, CĐ qui định. </a:t>
                      </a:r>
                      <a:endParaRPr lang="en-US" sz="1600" b="1" kern="1200" smtClean="0">
                        <a:solidFill>
                          <a:srgbClr val="660066"/>
                        </a:solidFill>
                        <a:latin typeface="Tahoma" pitchFamily="34" charset="0"/>
                        <a:ea typeface="Tahoma" pitchFamily="34" charset="0"/>
                        <a:cs typeface="Tahoma" pitchFamily="34" charset="0"/>
                      </a:endParaRPr>
                    </a:p>
                    <a:p>
                      <a:pPr>
                        <a:lnSpc>
                          <a:spcPct val="110000"/>
                        </a:lnSpc>
                        <a:buFontTx/>
                        <a:buChar char="-"/>
                      </a:pPr>
                      <a:r>
                        <a:rPr lang="en-US" sz="1600" b="1" kern="1200" smtClean="0">
                          <a:solidFill>
                            <a:srgbClr val="660066"/>
                          </a:solidFill>
                          <a:latin typeface="Tahoma" pitchFamily="34" charset="0"/>
                          <a:ea typeface="Tahoma" pitchFamily="34" charset="0"/>
                          <a:cs typeface="Tahoma" pitchFamily="34" charset="0"/>
                        </a:rPr>
                        <a:t> Đ</a:t>
                      </a:r>
                      <a:r>
                        <a:rPr lang="vi-VN" sz="1600" b="1" kern="1200" smtClean="0">
                          <a:solidFill>
                            <a:srgbClr val="660066"/>
                          </a:solidFill>
                          <a:latin typeface="Tahoma" pitchFamily="34" charset="0"/>
                          <a:ea typeface="Tahoma" pitchFamily="34" charset="0"/>
                          <a:cs typeface="Tahoma" pitchFamily="34" charset="0"/>
                        </a:rPr>
                        <a:t>ối với hai đợt thi ĐH, Bộ GDĐT qui định các cụm thi  </a:t>
                      </a:r>
                      <a:r>
                        <a:rPr lang="vi-VN" sz="1600" b="1" kern="1200" smtClean="0">
                          <a:solidFill>
                            <a:srgbClr val="FF0000"/>
                          </a:solidFill>
                          <a:latin typeface="Tahoma" pitchFamily="34" charset="0"/>
                          <a:ea typeface="Tahoma" pitchFamily="34" charset="0"/>
                          <a:cs typeface="Tahoma" pitchFamily="34" charset="0"/>
                        </a:rPr>
                        <a:t>Hải Phòng, Vinh, Qui Nhơn, Cần Thơ</a:t>
                      </a:r>
                      <a:endParaRPr lang="en-SG" sz="1600" b="1" kern="1200" smtClean="0">
                        <a:solidFill>
                          <a:srgbClr val="FF0000"/>
                        </a:solidFill>
                        <a:latin typeface="Tahoma" pitchFamily="34" charset="0"/>
                        <a:ea typeface="Tahoma" pitchFamily="34" charset="0"/>
                        <a:cs typeface="Tahoma" pitchFamily="34" charset="0"/>
                      </a:endParaRPr>
                    </a:p>
                  </a:txBody>
                  <a:tcPr/>
                </a:tc>
                <a:tc>
                  <a:txBody>
                    <a:bodyPr/>
                    <a:lstStyle/>
                    <a:p>
                      <a:pPr>
                        <a:lnSpc>
                          <a:spcPct val="110000"/>
                        </a:lnSpc>
                        <a:buFontTx/>
                        <a:buChar char="-"/>
                      </a:pPr>
                      <a:r>
                        <a:rPr lang="en-US" sz="1600" b="1" kern="1200" smtClean="0">
                          <a:solidFill>
                            <a:srgbClr val="FF0000"/>
                          </a:solidFill>
                          <a:latin typeface="Tahoma" pitchFamily="34" charset="0"/>
                          <a:ea typeface="Tahoma" pitchFamily="34" charset="0"/>
                          <a:cs typeface="Tahoma" pitchFamily="34" charset="0"/>
                        </a:rPr>
                        <a:t>Do trường</a:t>
                      </a:r>
                      <a:r>
                        <a:rPr lang="en-US" sz="1600" b="1" kern="1200" baseline="0" smtClean="0">
                          <a:solidFill>
                            <a:srgbClr val="FF0000"/>
                          </a:solidFill>
                          <a:latin typeface="Tahoma" pitchFamily="34" charset="0"/>
                          <a:ea typeface="Tahoma" pitchFamily="34" charset="0"/>
                          <a:cs typeface="Tahoma" pitchFamily="34" charset="0"/>
                        </a:rPr>
                        <a:t> ĐH chủ trì</a:t>
                      </a:r>
                    </a:p>
                    <a:p>
                      <a:pPr>
                        <a:lnSpc>
                          <a:spcPct val="110000"/>
                        </a:lnSpc>
                        <a:buFontTx/>
                        <a:buChar char="-"/>
                      </a:pPr>
                      <a:r>
                        <a:rPr lang="en-US" sz="1600" b="1" kern="1200" baseline="0" smtClean="0">
                          <a:solidFill>
                            <a:srgbClr val="FF0000"/>
                          </a:solidFill>
                          <a:latin typeface="Tahoma" pitchFamily="34" charset="0"/>
                          <a:ea typeface="Tahoma" pitchFamily="34" charset="0"/>
                          <a:cs typeface="Tahoma" pitchFamily="34" charset="0"/>
                        </a:rPr>
                        <a:t>Do Sở GDĐT chủ trì</a:t>
                      </a:r>
                      <a:endParaRPr lang="en-SG" sz="1600" b="1" kern="1200" smtClean="0">
                        <a:solidFill>
                          <a:srgbClr val="FF0000"/>
                        </a:solidFill>
                        <a:latin typeface="Tahoma" pitchFamily="34" charset="0"/>
                        <a:ea typeface="Tahoma" pitchFamily="34" charset="0"/>
                        <a:cs typeface="Tahoma" pitchFamily="34" charset="0"/>
                      </a:endParaRPr>
                    </a:p>
                  </a:txBody>
                  <a:tcPr/>
                </a:tc>
              </a:tr>
            </a:tbl>
          </a:graphicData>
        </a:graphic>
      </p:graphicFrame>
      <p:sp>
        <p:nvSpPr>
          <p:cNvPr id="6" name="Rectangle 5"/>
          <p:cNvSpPr/>
          <p:nvPr/>
        </p:nvSpPr>
        <p:spPr>
          <a:xfrm>
            <a:off x="0" y="1066800"/>
            <a:ext cx="91440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0" y="1524000"/>
          <a:ext cx="9144000" cy="4952999"/>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15</a:t>
            </a:fld>
            <a:endParaRPr lang="en-US"/>
          </a:p>
        </p:txBody>
      </p:sp>
      <p:sp>
        <p:nvSpPr>
          <p:cNvPr id="6" name="TextBox 5"/>
          <p:cNvSpPr txBox="1"/>
          <p:nvPr/>
        </p:nvSpPr>
        <p:spPr>
          <a:xfrm>
            <a:off x="0" y="381000"/>
            <a:ext cx="8915400" cy="769441"/>
          </a:xfrm>
          <a:prstGeom prst="rect">
            <a:avLst/>
          </a:prstGeom>
          <a:noFill/>
        </p:spPr>
        <p:txBody>
          <a:bodyPr wrap="square" rtlCol="0">
            <a:spAutoFit/>
          </a:bodyPr>
          <a:lstStyle/>
          <a:p>
            <a:r>
              <a:rPr lang="vi-VN" sz="4400" b="1" dirty="0" smtClean="0">
                <a:solidFill>
                  <a:srgbClr val="FF0000"/>
                </a:solidFill>
                <a:latin typeface="+mj-lt"/>
              </a:rPr>
              <a:t>Số lượng thí sinh của hai kỳ thi</a:t>
            </a:r>
            <a:endParaRPr lang="vi-VN" sz="4400" b="1" dirty="0">
              <a:solidFill>
                <a:srgbClr val="FF0000"/>
              </a:solidFill>
              <a:latin typeface="+mj-lt"/>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457200" y="1295400"/>
          <a:ext cx="82296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
        <p:nvSpPr>
          <p:cNvPr id="4" name="TextBox 3"/>
          <p:cNvSpPr txBox="1"/>
          <p:nvPr/>
        </p:nvSpPr>
        <p:spPr>
          <a:xfrm>
            <a:off x="228600" y="228600"/>
            <a:ext cx="8839200" cy="646331"/>
          </a:xfrm>
          <a:prstGeom prst="rect">
            <a:avLst/>
          </a:prstGeom>
          <a:noFill/>
        </p:spPr>
        <p:txBody>
          <a:bodyPr wrap="square" rtlCol="0">
            <a:spAutoFit/>
          </a:bodyPr>
          <a:lstStyle/>
          <a:p>
            <a:r>
              <a:rPr lang="vi-VN" sz="3600" b="1" dirty="0" smtClean="0">
                <a:solidFill>
                  <a:srgbClr val="FF0000"/>
                </a:solidFill>
                <a:latin typeface="Times New Roman" pitchFamily="18" charset="0"/>
                <a:cs typeface="Times New Roman" pitchFamily="18" charset="0"/>
              </a:rPr>
              <a:t>Tỉ lệ tốt nghiệp THPT từ 2005 đến 2014</a:t>
            </a:r>
            <a:endParaRPr lang="vi-VN" sz="3600" b="1" dirty="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Photo" descr="Ket qua thi tot nghiep THPT va DH Do venh lon"/>
          <p:cNvPicPr/>
          <p:nvPr/>
        </p:nvPicPr>
        <p:blipFill>
          <a:blip r:embed="rId2" cstate="print"/>
          <a:srcRect/>
          <a:stretch>
            <a:fillRect/>
          </a:stretch>
        </p:blipFill>
        <p:spPr bwMode="auto">
          <a:xfrm>
            <a:off x="381000" y="1219200"/>
            <a:ext cx="8305800" cy="54102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B6F15528-21DE-4FAA-801E-634DDDAF4B2B}" type="slidenum">
              <a:rPr lang="en-US" smtClean="0"/>
              <a:pPr/>
              <a:t>17</a:t>
            </a:fld>
            <a:endParaRPr lang="en-US"/>
          </a:p>
        </p:txBody>
      </p:sp>
      <p:sp>
        <p:nvSpPr>
          <p:cNvPr id="4" name="TextBox 3"/>
          <p:cNvSpPr txBox="1"/>
          <p:nvPr/>
        </p:nvSpPr>
        <p:spPr>
          <a:xfrm>
            <a:off x="228600" y="76200"/>
            <a:ext cx="8686800" cy="1384995"/>
          </a:xfrm>
          <a:prstGeom prst="rect">
            <a:avLst/>
          </a:prstGeom>
          <a:noFill/>
        </p:spPr>
        <p:txBody>
          <a:bodyPr wrap="square" rtlCol="0">
            <a:spAutoFit/>
          </a:bodyPr>
          <a:lstStyle/>
          <a:p>
            <a:r>
              <a:rPr lang="vi-VN" sz="2800" b="1" dirty="0" smtClean="0">
                <a:solidFill>
                  <a:srgbClr val="FF0000"/>
                </a:solidFill>
                <a:latin typeface="+mj-lt"/>
              </a:rPr>
              <a:t>So sánh </a:t>
            </a:r>
            <a:r>
              <a:rPr lang="vi-VN" sz="2800" b="1" dirty="0" smtClean="0">
                <a:solidFill>
                  <a:srgbClr val="002060"/>
                </a:solidFill>
                <a:latin typeface="+mj-lt"/>
              </a:rPr>
              <a:t>phổ điểm tổng cộng</a:t>
            </a:r>
            <a:r>
              <a:rPr lang="vi-VN" sz="2800" b="1" dirty="0" smtClean="0">
                <a:solidFill>
                  <a:srgbClr val="FF0000"/>
                </a:solidFill>
                <a:latin typeface="+mj-lt"/>
              </a:rPr>
              <a:t> 2 kỳ thi tốt nghiệp THPT (đỏ) và thi tuyển sinh ĐH, CĐ </a:t>
            </a:r>
            <a:r>
              <a:rPr lang="vi-VN" sz="2800" b="1" dirty="0" smtClean="0">
                <a:solidFill>
                  <a:srgbClr val="0070C0"/>
                </a:solidFill>
                <a:latin typeface="+mj-lt"/>
              </a:rPr>
              <a:t>(xanh)</a:t>
            </a:r>
            <a:r>
              <a:rPr lang="vi-VN" sz="2800" b="1" dirty="0" smtClean="0">
                <a:solidFill>
                  <a:srgbClr val="FF0000"/>
                </a:solidFill>
                <a:latin typeface="+mj-lt"/>
              </a:rPr>
              <a:t> của cả nước năm 2006)</a:t>
            </a:r>
            <a:endParaRPr lang="vi-VN" sz="2800" b="1" dirty="0">
              <a:solidFill>
                <a:srgbClr val="FF0000"/>
              </a:solidFill>
              <a:latin typeface="+mj-lt"/>
            </a:endParaRPr>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Photo" descr="Ket qua thi tot nghiep THPT va DH Do venh lon"/>
          <p:cNvPicPr/>
          <p:nvPr/>
        </p:nvPicPr>
        <p:blipFill>
          <a:blip r:embed="rId2" cstate="print"/>
          <a:srcRect/>
          <a:stretch>
            <a:fillRect/>
          </a:stretch>
        </p:blipFill>
        <p:spPr bwMode="auto">
          <a:xfrm>
            <a:off x="685800" y="1219200"/>
            <a:ext cx="8001000" cy="55626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B6F15528-21DE-4FAA-801E-634DDDAF4B2B}" type="slidenum">
              <a:rPr lang="en-US" smtClean="0"/>
              <a:pPr/>
              <a:t>18</a:t>
            </a:fld>
            <a:endParaRPr lang="en-US"/>
          </a:p>
        </p:txBody>
      </p:sp>
      <p:sp>
        <p:nvSpPr>
          <p:cNvPr id="4" name="TextBox 3"/>
          <p:cNvSpPr txBox="1"/>
          <p:nvPr/>
        </p:nvSpPr>
        <p:spPr>
          <a:xfrm>
            <a:off x="228600" y="76200"/>
            <a:ext cx="8686800" cy="1384995"/>
          </a:xfrm>
          <a:prstGeom prst="rect">
            <a:avLst/>
          </a:prstGeom>
          <a:noFill/>
        </p:spPr>
        <p:txBody>
          <a:bodyPr wrap="square" rtlCol="0">
            <a:spAutoFit/>
          </a:bodyPr>
          <a:lstStyle/>
          <a:p>
            <a:r>
              <a:rPr lang="vi-VN" sz="2800" b="1" dirty="0" smtClean="0">
                <a:solidFill>
                  <a:srgbClr val="FF0000"/>
                </a:solidFill>
                <a:latin typeface="+mj-lt"/>
              </a:rPr>
              <a:t>So sánh </a:t>
            </a:r>
            <a:r>
              <a:rPr lang="vi-VN" sz="2800" b="1" dirty="0" smtClean="0">
                <a:solidFill>
                  <a:srgbClr val="002060"/>
                </a:solidFill>
                <a:latin typeface="+mj-lt"/>
              </a:rPr>
              <a:t>phổ điểm môn Toán</a:t>
            </a:r>
            <a:r>
              <a:rPr lang="vi-VN" sz="2800" b="1" dirty="0" smtClean="0">
                <a:solidFill>
                  <a:srgbClr val="FF0000"/>
                </a:solidFill>
                <a:latin typeface="+mj-lt"/>
              </a:rPr>
              <a:t> 2 kỳ thi tốt nghiệp THPT (đỏ) và thi tuyển sinh ĐH, CĐ </a:t>
            </a:r>
            <a:r>
              <a:rPr lang="vi-VN" sz="2800" b="1" dirty="0" smtClean="0">
                <a:solidFill>
                  <a:srgbClr val="0070C0"/>
                </a:solidFill>
                <a:latin typeface="+mj-lt"/>
              </a:rPr>
              <a:t>(xanh)</a:t>
            </a:r>
            <a:r>
              <a:rPr lang="vi-VN" sz="2800" b="1" dirty="0" smtClean="0">
                <a:solidFill>
                  <a:srgbClr val="FF0000"/>
                </a:solidFill>
                <a:latin typeface="+mj-lt"/>
              </a:rPr>
              <a:t> của cả nước năm 2006)</a:t>
            </a:r>
            <a:endParaRPr lang="vi-VN" sz="2800" b="1" dirty="0">
              <a:solidFill>
                <a:srgbClr val="FF0000"/>
              </a:solidFill>
              <a:latin typeface="+mj-lt"/>
            </a:endParaRP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Photo" descr="Ket qua thi tot nghiep THPT va DH Do venh lon"/>
          <p:cNvPicPr/>
          <p:nvPr/>
        </p:nvPicPr>
        <p:blipFill>
          <a:blip r:embed="rId2" cstate="print"/>
          <a:srcRect/>
          <a:stretch>
            <a:fillRect/>
          </a:stretch>
        </p:blipFill>
        <p:spPr bwMode="auto">
          <a:xfrm>
            <a:off x="533400" y="1295400"/>
            <a:ext cx="8229600" cy="51816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B6F15528-21DE-4FAA-801E-634DDDAF4B2B}" type="slidenum">
              <a:rPr lang="en-US" smtClean="0"/>
              <a:pPr/>
              <a:t>19</a:t>
            </a:fld>
            <a:endParaRPr lang="en-US"/>
          </a:p>
        </p:txBody>
      </p:sp>
      <p:sp>
        <p:nvSpPr>
          <p:cNvPr id="4" name="TextBox 3"/>
          <p:cNvSpPr txBox="1"/>
          <p:nvPr/>
        </p:nvSpPr>
        <p:spPr>
          <a:xfrm>
            <a:off x="228600" y="0"/>
            <a:ext cx="8686800" cy="1384995"/>
          </a:xfrm>
          <a:prstGeom prst="rect">
            <a:avLst/>
          </a:prstGeom>
          <a:noFill/>
        </p:spPr>
        <p:txBody>
          <a:bodyPr wrap="square" rtlCol="0">
            <a:spAutoFit/>
          </a:bodyPr>
          <a:lstStyle/>
          <a:p>
            <a:r>
              <a:rPr lang="vi-VN" sz="2800" b="1" dirty="0" smtClean="0">
                <a:solidFill>
                  <a:srgbClr val="FF0000"/>
                </a:solidFill>
                <a:latin typeface="+mj-lt"/>
              </a:rPr>
              <a:t>So sánh phổ điểm 2 kỳ thi tốt nghiệp THPT (đỏ) và thi tuyển sinh ĐH, CĐ </a:t>
            </a:r>
            <a:r>
              <a:rPr lang="vi-VN" sz="2800" b="1" dirty="0" smtClean="0">
                <a:solidFill>
                  <a:srgbClr val="0070C0"/>
                </a:solidFill>
                <a:latin typeface="+mj-lt"/>
              </a:rPr>
              <a:t>(xanh)</a:t>
            </a:r>
            <a:r>
              <a:rPr lang="vi-VN" sz="2800" b="1" dirty="0" smtClean="0">
                <a:solidFill>
                  <a:srgbClr val="FF0000"/>
                </a:solidFill>
                <a:latin typeface="+mj-lt"/>
              </a:rPr>
              <a:t> của </a:t>
            </a:r>
            <a:r>
              <a:rPr lang="vi-VN" sz="2800" b="1" dirty="0" smtClean="0">
                <a:solidFill>
                  <a:srgbClr val="002060"/>
                </a:solidFill>
                <a:latin typeface="+mj-lt"/>
              </a:rPr>
              <a:t>thí sinh thành phố Hồ Chí Minh</a:t>
            </a:r>
            <a:r>
              <a:rPr lang="vi-VN" sz="2800" b="1" dirty="0" smtClean="0">
                <a:solidFill>
                  <a:srgbClr val="FF0000"/>
                </a:solidFill>
                <a:latin typeface="+mj-lt"/>
              </a:rPr>
              <a:t> năm 2006)</a:t>
            </a:r>
            <a:endParaRPr lang="vi-VN" sz="2800" b="1" dirty="0">
              <a:solidFill>
                <a:srgbClr val="FF0000"/>
              </a:solidFill>
              <a:latin typeface="+mj-lt"/>
            </a:endParaRPr>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smtClean="0">
                <a:solidFill>
                  <a:srgbClr val="FF0000"/>
                </a:solidFill>
              </a:rPr>
              <a:t>Nội dung</a:t>
            </a:r>
            <a:endParaRPr lang="en-SG" b="1">
              <a:solidFill>
                <a:srgbClr val="FF0000"/>
              </a:solidFill>
            </a:endParaRPr>
          </a:p>
        </p:txBody>
      </p:sp>
      <p:sp>
        <p:nvSpPr>
          <p:cNvPr id="3" name="Content Placeholder 2"/>
          <p:cNvSpPr>
            <a:spLocks noGrp="1"/>
          </p:cNvSpPr>
          <p:nvPr>
            <p:ph idx="1"/>
          </p:nvPr>
        </p:nvSpPr>
        <p:spPr/>
        <p:txBody>
          <a:bodyPr/>
          <a:lstStyle/>
          <a:p>
            <a:pPr marL="514350" indent="-514350">
              <a:buFont typeface="+mj-lt"/>
              <a:buAutoNum type="arabicPeriod"/>
            </a:pPr>
            <a:r>
              <a:rPr lang="en-US" b="1" dirty="0" err="1" smtClean="0">
                <a:latin typeface="Times New Roman" pitchFamily="18" charset="0"/>
                <a:cs typeface="Times New Roman" pitchFamily="18" charset="0"/>
              </a:rPr>
              <a:t>Hệ</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thống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đào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sau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trung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thông</a:t>
            </a:r>
            <a:endParaRPr lang="en-US" b="1" dirty="0" smtClean="0">
              <a:latin typeface="Times New Roman" pitchFamily="18" charset="0"/>
              <a:cs typeface="Times New Roman" pitchFamily="18" charset="0"/>
            </a:endParaRPr>
          </a:p>
          <a:p>
            <a:pPr marL="514350" indent="-514350">
              <a:buFont typeface="+mj-lt"/>
              <a:buAutoNum type="arabicPeriod"/>
            </a:pPr>
            <a:r>
              <a:rPr lang="en-US" b="1" dirty="0" err="1" smtClean="0">
                <a:latin typeface="Times New Roman" pitchFamily="18" charset="0"/>
                <a:cs typeface="Times New Roman" pitchFamily="18" charset="0"/>
              </a:rPr>
              <a:t>Nhìn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lại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hai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kỳ</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thi</a:t>
            </a:r>
            <a:endParaRPr lang="en-US" b="1" dirty="0" smtClean="0">
              <a:latin typeface="Times New Roman" pitchFamily="18" charset="0"/>
              <a:cs typeface="Times New Roman" pitchFamily="18" charset="0"/>
            </a:endParaRPr>
          </a:p>
          <a:p>
            <a:pPr marL="514350" indent="-514350">
              <a:buFont typeface="+mj-lt"/>
              <a:buAutoNum type="arabicPeriod"/>
            </a:pPr>
            <a:r>
              <a:rPr lang="en-US" b="1" dirty="0" err="1" smtClean="0">
                <a:latin typeface="Times New Roman" pitchFamily="18" charset="0"/>
                <a:cs typeface="Times New Roman" pitchFamily="18" charset="0"/>
              </a:rPr>
              <a:t>Những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nét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chính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của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kỳ</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trung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thông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gia</a:t>
            </a:r>
            <a:r>
              <a:rPr lang="en-US" b="1" dirty="0" smtClean="0">
                <a:latin typeface="Times New Roman" pitchFamily="18" charset="0"/>
                <a:cs typeface="Times New Roman" pitchFamily="18" charset="0"/>
              </a:rPr>
              <a:t> 2015</a:t>
            </a:r>
          </a:p>
          <a:p>
            <a:pPr marL="514350" indent="-514350">
              <a:buFont typeface="+mj-lt"/>
              <a:buAutoNum type="arabicPeriod"/>
            </a:pPr>
            <a:r>
              <a:rPr lang="en-US" b="1" dirty="0" err="1" smtClean="0">
                <a:latin typeface="Times New Roman" pitchFamily="18" charset="0"/>
                <a:cs typeface="Times New Roman" pitchFamily="18" charset="0"/>
              </a:rPr>
              <a:t>Một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số</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liệu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dục</a:t>
            </a:r>
            <a:r>
              <a:rPr lang="en-US" b="1" dirty="0" smtClean="0">
                <a:latin typeface="Times New Roman" pitchFamily="18" charset="0"/>
                <a:cs typeface="Times New Roman" pitchFamily="18" charset="0"/>
              </a:rPr>
              <a:t> – </a:t>
            </a:r>
            <a:r>
              <a:rPr lang="en-US" b="1" dirty="0" err="1" smtClean="0">
                <a:latin typeface="Times New Roman" pitchFamily="18" charset="0"/>
                <a:cs typeface="Times New Roman" pitchFamily="18" charset="0"/>
              </a:rPr>
              <a:t>đào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tạo</a:t>
            </a:r>
            <a:r>
              <a:rPr lang="en-US" b="1" dirty="0" smtClean="0">
                <a:latin typeface="Times New Roman" pitchFamily="18" charset="0"/>
                <a:cs typeface="Times New Roman" pitchFamily="18" charset="0"/>
              </a:rPr>
              <a:t> – </a:t>
            </a:r>
            <a:r>
              <a:rPr lang="en-US" b="1" dirty="0" err="1" smtClean="0">
                <a:latin typeface="Times New Roman" pitchFamily="18" charset="0"/>
                <a:cs typeface="Times New Roman" pitchFamily="18" charset="0"/>
              </a:rPr>
              <a:t>tuyển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sinh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của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tỉnh</a:t>
            </a:r>
            <a:r>
              <a:rPr lang="en-US" b="1" dirty="0" smtClean="0">
                <a:latin typeface="Times New Roman" pitchFamily="18" charset="0"/>
                <a:cs typeface="Times New Roman" pitchFamily="18" charset="0"/>
              </a:rPr>
              <a:t> </a:t>
            </a:r>
            <a:r>
              <a:rPr lang="en-US" b="1" err="1" smtClean="0">
                <a:latin typeface="Times New Roman" pitchFamily="18" charset="0"/>
                <a:cs typeface="Times New Roman" pitchFamily="18" charset="0"/>
              </a:rPr>
              <a:t>Đồng</a:t>
            </a:r>
            <a:r>
              <a:rPr lang="en-US" b="1" smtClean="0">
                <a:latin typeface="Times New Roman" pitchFamily="18" charset="0"/>
                <a:cs typeface="Times New Roman" pitchFamily="18" charset="0"/>
              </a:rPr>
              <a:t> Nai</a:t>
            </a:r>
            <a:endParaRPr lang="en-US" b="1" dirty="0" smtClean="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962400" y="1600200"/>
          <a:ext cx="5082001" cy="4495797"/>
        </p:xfrm>
        <a:graphic>
          <a:graphicData uri="http://schemas.openxmlformats.org/drawingml/2006/table">
            <a:tbl>
              <a:tblPr/>
              <a:tblGrid>
                <a:gridCol w="762001"/>
                <a:gridCol w="720000"/>
                <a:gridCol w="720000"/>
                <a:gridCol w="720000"/>
                <a:gridCol w="720000"/>
                <a:gridCol w="720000"/>
                <a:gridCol w="720000"/>
              </a:tblGrid>
              <a:tr h="580103">
                <a:tc gridSpan="7">
                  <a:txBody>
                    <a:bodyPr/>
                    <a:lstStyle/>
                    <a:p>
                      <a:pPr algn="ctr">
                        <a:lnSpc>
                          <a:spcPct val="115000"/>
                        </a:lnSpc>
                      </a:pPr>
                      <a:r>
                        <a:rPr lang="en-US" sz="2400" b="1" dirty="0" err="1" smtClean="0">
                          <a:solidFill>
                            <a:srgbClr val="FF0000"/>
                          </a:solidFill>
                          <a:latin typeface="Times New Roman" pitchFamily="18" charset="0"/>
                          <a:ea typeface="Times New Roman"/>
                          <a:cs typeface="Times New Roman" pitchFamily="18" charset="0"/>
                        </a:rPr>
                        <a:t>Thí</a:t>
                      </a:r>
                      <a:r>
                        <a:rPr lang="en-US" sz="2400" b="1" baseline="0" dirty="0" smtClean="0">
                          <a:solidFill>
                            <a:srgbClr val="FF0000"/>
                          </a:solidFill>
                          <a:latin typeface="Times New Roman" pitchFamily="18" charset="0"/>
                          <a:ea typeface="Times New Roman"/>
                          <a:cs typeface="Times New Roman" pitchFamily="18" charset="0"/>
                        </a:rPr>
                        <a:t> </a:t>
                      </a:r>
                      <a:r>
                        <a:rPr lang="en-US" sz="2400" b="1" baseline="0" dirty="0" err="1" smtClean="0">
                          <a:solidFill>
                            <a:srgbClr val="FF0000"/>
                          </a:solidFill>
                          <a:latin typeface="Times New Roman" pitchFamily="18" charset="0"/>
                          <a:ea typeface="Times New Roman"/>
                          <a:cs typeface="Times New Roman" pitchFamily="18" charset="0"/>
                        </a:rPr>
                        <a:t>sinh</a:t>
                      </a:r>
                      <a:r>
                        <a:rPr lang="en-US" sz="2400" b="1" baseline="0" dirty="0" smtClean="0">
                          <a:solidFill>
                            <a:srgbClr val="FF0000"/>
                          </a:solidFill>
                          <a:latin typeface="Times New Roman" pitchFamily="18" charset="0"/>
                          <a:ea typeface="Times New Roman"/>
                          <a:cs typeface="Times New Roman" pitchFamily="18" charset="0"/>
                        </a:rPr>
                        <a:t> </a:t>
                      </a:r>
                      <a:r>
                        <a:rPr lang="en-US" sz="2400" b="1" baseline="0" dirty="0" err="1" smtClean="0">
                          <a:solidFill>
                            <a:srgbClr val="FF0000"/>
                          </a:solidFill>
                          <a:latin typeface="Times New Roman" pitchFamily="18" charset="0"/>
                          <a:ea typeface="Times New Roman"/>
                          <a:cs typeface="Times New Roman" pitchFamily="18" charset="0"/>
                        </a:rPr>
                        <a:t>chọn</a:t>
                      </a:r>
                      <a:r>
                        <a:rPr lang="en-US" sz="2400" b="1" baseline="0" dirty="0" smtClean="0">
                          <a:solidFill>
                            <a:srgbClr val="FF0000"/>
                          </a:solidFill>
                          <a:latin typeface="Times New Roman" pitchFamily="18" charset="0"/>
                          <a:ea typeface="Times New Roman"/>
                          <a:cs typeface="Times New Roman" pitchFamily="18" charset="0"/>
                        </a:rPr>
                        <a:t> </a:t>
                      </a:r>
                      <a:r>
                        <a:rPr lang="en-US" sz="2400" b="1" baseline="0" dirty="0" err="1" smtClean="0">
                          <a:solidFill>
                            <a:srgbClr val="FF0000"/>
                          </a:solidFill>
                          <a:latin typeface="Times New Roman" pitchFamily="18" charset="0"/>
                          <a:ea typeface="Times New Roman"/>
                          <a:cs typeface="Times New Roman" pitchFamily="18" charset="0"/>
                        </a:rPr>
                        <a:t>khối</a:t>
                      </a:r>
                      <a:r>
                        <a:rPr lang="en-US" sz="2400" b="1" baseline="0" dirty="0" smtClean="0">
                          <a:solidFill>
                            <a:srgbClr val="FF0000"/>
                          </a:solidFill>
                          <a:latin typeface="Times New Roman" pitchFamily="18" charset="0"/>
                          <a:ea typeface="Times New Roman"/>
                          <a:cs typeface="Times New Roman" pitchFamily="18" charset="0"/>
                        </a:rPr>
                        <a:t> </a:t>
                      </a:r>
                      <a:r>
                        <a:rPr lang="en-US" sz="2400" b="1" baseline="0" dirty="0" err="1" smtClean="0">
                          <a:solidFill>
                            <a:srgbClr val="FF0000"/>
                          </a:solidFill>
                          <a:latin typeface="Times New Roman" pitchFamily="18" charset="0"/>
                          <a:ea typeface="Times New Roman"/>
                          <a:cs typeface="Times New Roman" pitchFamily="18" charset="0"/>
                        </a:rPr>
                        <a:t>thi</a:t>
                      </a:r>
                      <a:r>
                        <a:rPr lang="en-US" sz="2400" b="1" baseline="0" dirty="0" smtClean="0">
                          <a:solidFill>
                            <a:srgbClr val="FF0000"/>
                          </a:solidFill>
                          <a:latin typeface="Times New Roman" pitchFamily="18" charset="0"/>
                          <a:ea typeface="Times New Roman"/>
                          <a:cs typeface="Times New Roman" pitchFamily="18" charset="0"/>
                        </a:rPr>
                        <a:t> ĐH</a:t>
                      </a:r>
                      <a:endParaRPr lang="vi-VN" sz="2400" b="1" dirty="0">
                        <a:solidFill>
                          <a:srgbClr val="FF0000"/>
                        </a:solidFill>
                        <a:latin typeface="Times New Roman" pitchFamily="18" charset="0"/>
                        <a:ea typeface="Times New Roman"/>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38100" marR="0" algn="ctr">
                        <a:lnSpc>
                          <a:spcPct val="115000"/>
                        </a:lnSpc>
                        <a:spcBef>
                          <a:spcPts val="0"/>
                        </a:spcBef>
                        <a:spcAft>
                          <a:spcPts val="0"/>
                        </a:spcAft>
                      </a:pP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38100" marR="0" algn="ctr">
                        <a:lnSpc>
                          <a:spcPct val="115000"/>
                        </a:lnSpc>
                        <a:spcBef>
                          <a:spcPts val="0"/>
                        </a:spcBef>
                        <a:spcAft>
                          <a:spcPts val="0"/>
                        </a:spcAft>
                      </a:pP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38100" marR="0" algn="ctr">
                        <a:lnSpc>
                          <a:spcPct val="115000"/>
                        </a:lnSpc>
                        <a:spcBef>
                          <a:spcPts val="0"/>
                        </a:spcBef>
                        <a:spcAft>
                          <a:spcPts val="0"/>
                        </a:spcAft>
                      </a:pP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38100" marR="0" algn="ctr">
                        <a:lnSpc>
                          <a:spcPct val="115000"/>
                        </a:lnSpc>
                        <a:spcBef>
                          <a:spcPts val="0"/>
                        </a:spcBef>
                        <a:spcAft>
                          <a:spcPts val="0"/>
                        </a:spcAft>
                      </a:pP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38100" marR="0" algn="ctr">
                        <a:lnSpc>
                          <a:spcPct val="115000"/>
                        </a:lnSpc>
                        <a:spcBef>
                          <a:spcPts val="0"/>
                        </a:spcBef>
                        <a:spcAft>
                          <a:spcPts val="0"/>
                        </a:spcAft>
                      </a:pP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38100" marR="0" algn="ctr">
                        <a:lnSpc>
                          <a:spcPct val="115000"/>
                        </a:lnSpc>
                        <a:spcBef>
                          <a:spcPts val="0"/>
                        </a:spcBef>
                        <a:spcAft>
                          <a:spcPts val="0"/>
                        </a:spcAft>
                      </a:pP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155">
                <a:tc>
                  <a:txBody>
                    <a:bodyPr/>
                    <a:lstStyle/>
                    <a:p>
                      <a:pPr>
                        <a:lnSpc>
                          <a:spcPct val="115000"/>
                        </a:lnSpc>
                      </a:pPr>
                      <a:endParaRPr lang="vi-VN"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smtClean="0">
                          <a:latin typeface="Times New Roman"/>
                          <a:ea typeface="Times New Roman"/>
                          <a:cs typeface="Times New Roman"/>
                        </a:rPr>
                        <a:t>%</a:t>
                      </a:r>
                      <a:endParaRPr lang="en-US" sz="1800" b="1" dirty="0" smtClean="0">
                        <a:latin typeface="Times New Roman"/>
                        <a:ea typeface="Times New Roman"/>
                        <a:cs typeface="Times New Roman"/>
                      </a:endParaRPr>
                    </a:p>
                    <a:p>
                      <a:pPr marL="38100" marR="0" algn="ctr">
                        <a:lnSpc>
                          <a:spcPct val="115000"/>
                        </a:lnSpc>
                        <a:spcBef>
                          <a:spcPts val="0"/>
                        </a:spcBef>
                        <a:spcAft>
                          <a:spcPts val="0"/>
                        </a:spcAft>
                      </a:pPr>
                      <a:r>
                        <a:rPr lang="vi-VN" sz="1800" b="1" dirty="0" smtClean="0">
                          <a:latin typeface="Times New Roman"/>
                          <a:ea typeface="Times New Roman"/>
                          <a:cs typeface="Times New Roman"/>
                        </a:rPr>
                        <a:t>A</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smtClean="0">
                          <a:latin typeface="Times New Roman"/>
                          <a:ea typeface="Times New Roman"/>
                          <a:cs typeface="Times New Roman"/>
                        </a:rPr>
                        <a:t>%</a:t>
                      </a:r>
                      <a:endParaRPr lang="en-US" sz="1800" b="1" dirty="0" smtClean="0">
                        <a:latin typeface="Times New Roman"/>
                        <a:ea typeface="Times New Roman"/>
                        <a:cs typeface="Times New Roman"/>
                      </a:endParaRPr>
                    </a:p>
                    <a:p>
                      <a:pPr marL="38100" marR="0" algn="ctr">
                        <a:lnSpc>
                          <a:spcPct val="115000"/>
                        </a:lnSpc>
                        <a:spcBef>
                          <a:spcPts val="0"/>
                        </a:spcBef>
                        <a:spcAft>
                          <a:spcPts val="0"/>
                        </a:spcAft>
                      </a:pPr>
                      <a:r>
                        <a:rPr lang="vi-VN" sz="1800" b="1" dirty="0" smtClean="0">
                          <a:latin typeface="Times New Roman"/>
                          <a:ea typeface="Times New Roman"/>
                          <a:cs typeface="Times New Roman"/>
                        </a:rPr>
                        <a:t>A1</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smtClean="0">
                          <a:latin typeface="Times New Roman"/>
                          <a:ea typeface="Times New Roman"/>
                          <a:cs typeface="Times New Roman"/>
                        </a:rPr>
                        <a:t>%</a:t>
                      </a:r>
                      <a:endParaRPr lang="en-US" sz="1800" b="1" dirty="0" smtClean="0">
                        <a:latin typeface="Times New Roman"/>
                        <a:ea typeface="Times New Roman"/>
                        <a:cs typeface="Times New Roman"/>
                      </a:endParaRPr>
                    </a:p>
                    <a:p>
                      <a:pPr marL="38100" marR="0" algn="ctr">
                        <a:lnSpc>
                          <a:spcPct val="115000"/>
                        </a:lnSpc>
                        <a:spcBef>
                          <a:spcPts val="0"/>
                        </a:spcBef>
                        <a:spcAft>
                          <a:spcPts val="0"/>
                        </a:spcAft>
                      </a:pPr>
                      <a:r>
                        <a:rPr lang="vi-VN" sz="1800" b="1" dirty="0" smtClean="0">
                          <a:latin typeface="Times New Roman"/>
                          <a:ea typeface="Times New Roman"/>
                          <a:cs typeface="Times New Roman"/>
                        </a:rPr>
                        <a:t>B</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a:latin typeface="Times New Roman"/>
                          <a:ea typeface="Times New Roman"/>
                          <a:cs typeface="Times New Roman"/>
                        </a:rPr>
                        <a:t>%C</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smtClean="0">
                          <a:latin typeface="Times New Roman"/>
                          <a:ea typeface="Times New Roman"/>
                          <a:cs typeface="Times New Roman"/>
                        </a:rPr>
                        <a:t>%</a:t>
                      </a:r>
                      <a:endParaRPr lang="en-US" sz="1800" b="1" dirty="0" smtClean="0">
                        <a:latin typeface="Times New Roman"/>
                        <a:ea typeface="Times New Roman"/>
                        <a:cs typeface="Times New Roman"/>
                      </a:endParaRPr>
                    </a:p>
                    <a:p>
                      <a:pPr marL="38100" marR="0" algn="ctr">
                        <a:lnSpc>
                          <a:spcPct val="115000"/>
                        </a:lnSpc>
                        <a:spcBef>
                          <a:spcPts val="0"/>
                        </a:spcBef>
                        <a:spcAft>
                          <a:spcPts val="0"/>
                        </a:spcAft>
                      </a:pPr>
                      <a:r>
                        <a:rPr lang="vi-VN" sz="1800" b="1" dirty="0" smtClean="0">
                          <a:latin typeface="Times New Roman"/>
                          <a:ea typeface="Times New Roman"/>
                          <a:cs typeface="Times New Roman"/>
                        </a:rPr>
                        <a:t>D</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smtClean="0">
                          <a:latin typeface="Times New Roman"/>
                          <a:ea typeface="Times New Roman"/>
                          <a:cs typeface="Times New Roman"/>
                        </a:rPr>
                        <a:t>%</a:t>
                      </a:r>
                      <a:endParaRPr lang="en-US" sz="1800" b="1" dirty="0" smtClean="0">
                        <a:latin typeface="Times New Roman"/>
                        <a:ea typeface="Times New Roman"/>
                        <a:cs typeface="Times New Roman"/>
                      </a:endParaRPr>
                    </a:p>
                    <a:p>
                      <a:pPr marL="38100" marR="0" algn="ctr">
                        <a:lnSpc>
                          <a:spcPct val="115000"/>
                        </a:lnSpc>
                        <a:spcBef>
                          <a:spcPts val="0"/>
                        </a:spcBef>
                        <a:spcAft>
                          <a:spcPts val="0"/>
                        </a:spcAft>
                      </a:pPr>
                      <a:r>
                        <a:rPr lang="vi-VN" sz="1800" b="1" dirty="0" smtClean="0">
                          <a:latin typeface="Times New Roman"/>
                          <a:ea typeface="Times New Roman"/>
                          <a:cs typeface="Times New Roman"/>
                        </a:rPr>
                        <a:t>Khác</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vi-VN" sz="1800" b="1">
                          <a:latin typeface="Times New Roman"/>
                          <a:ea typeface="Times New Roman"/>
                          <a:cs typeface="Times New Roman"/>
                        </a:rPr>
                        <a:t>2008</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48,36</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vi-V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23,39</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9,82</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dirty="0">
                          <a:latin typeface="Times New Roman"/>
                          <a:ea typeface="Times New Roman"/>
                          <a:cs typeface="Times New Roman"/>
                        </a:rPr>
                        <a:t>14,28</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4,14</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vi-VN" sz="1800" b="1">
                          <a:latin typeface="Times New Roman"/>
                          <a:ea typeface="Times New Roman"/>
                          <a:cs typeface="Times New Roman"/>
                        </a:rPr>
                        <a:t>2009</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51,11</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vi-V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21,04</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8,64</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dirty="0">
                          <a:latin typeface="Times New Roman"/>
                          <a:ea typeface="Times New Roman"/>
                          <a:cs typeface="Times New Roman"/>
                        </a:rPr>
                        <a:t>14,09</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5,11</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vi-VN" sz="1800" b="1">
                          <a:latin typeface="Times New Roman"/>
                          <a:ea typeface="Times New Roman"/>
                          <a:cs typeface="Times New Roman"/>
                        </a:rPr>
                        <a:t>2010</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57,07</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vi-V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18,95</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7,44</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dirty="0">
                          <a:latin typeface="Times New Roman"/>
                          <a:ea typeface="Times New Roman"/>
                          <a:cs typeface="Times New Roman"/>
                        </a:rPr>
                        <a:t>14,06</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2,47</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vi-VN" sz="1800" b="1">
                          <a:latin typeface="Times New Roman"/>
                          <a:ea typeface="Times New Roman"/>
                          <a:cs typeface="Times New Roman"/>
                        </a:rPr>
                        <a:t>2011</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0000"/>
                          </a:solidFill>
                          <a:latin typeface="Times New Roman"/>
                          <a:ea typeface="Times New Roman"/>
                          <a:cs typeface="Times New Roman"/>
                        </a:rPr>
                        <a:t>52,78</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pPr>
                      <a:endParaRPr lang="vi-V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0000"/>
                          </a:solidFill>
                          <a:latin typeface="Times New Roman"/>
                          <a:ea typeface="Times New Roman"/>
                          <a:cs typeface="Times New Roman"/>
                        </a:rPr>
                        <a:t>22,82</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6,19</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dirty="0">
                          <a:solidFill>
                            <a:srgbClr val="FFFF00"/>
                          </a:solidFill>
                          <a:latin typeface="Times New Roman"/>
                          <a:ea typeface="Times New Roman"/>
                          <a:cs typeface="Times New Roman"/>
                        </a:rPr>
                        <a:t>15,50</a:t>
                      </a:r>
                      <a:endParaRPr lang="vi-VN" sz="1800" b="1" dirty="0">
                        <a:solidFill>
                          <a:srgbClr val="FFFF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38100" marR="0" algn="ctr">
                        <a:lnSpc>
                          <a:spcPct val="115000"/>
                        </a:lnSpc>
                        <a:spcBef>
                          <a:spcPts val="0"/>
                        </a:spcBef>
                        <a:spcAft>
                          <a:spcPts val="0"/>
                        </a:spcAft>
                      </a:pPr>
                      <a:r>
                        <a:rPr lang="vi-VN" sz="1800" dirty="0">
                          <a:latin typeface="Times New Roman"/>
                          <a:ea typeface="Times New Roman"/>
                          <a:cs typeface="Times New Roman"/>
                        </a:rPr>
                        <a:t>2,70</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vi-VN" sz="1800" b="1">
                          <a:latin typeface="Times New Roman"/>
                          <a:ea typeface="Times New Roman"/>
                          <a:cs typeface="Times New Roman"/>
                        </a:rPr>
                        <a:t>2012</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0000"/>
                          </a:solidFill>
                          <a:latin typeface="Times New Roman"/>
                          <a:ea typeface="Times New Roman"/>
                          <a:cs typeface="Times New Roman"/>
                        </a:rPr>
                        <a:t>47,99</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5,69</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0000"/>
                          </a:solidFill>
                          <a:latin typeface="Times New Roman"/>
                          <a:ea typeface="Times New Roman"/>
                          <a:cs typeface="Times New Roman"/>
                        </a:rPr>
                        <a:t>21,55</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6,17</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FF00"/>
                          </a:solidFill>
                          <a:latin typeface="Times New Roman"/>
                          <a:ea typeface="Times New Roman"/>
                          <a:cs typeface="Times New Roman"/>
                        </a:rPr>
                        <a:t>15,41</a:t>
                      </a:r>
                      <a:endParaRPr lang="vi-VN" sz="1800" b="1">
                        <a:solidFill>
                          <a:srgbClr val="FFFF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38100" marR="0" algn="ctr">
                        <a:lnSpc>
                          <a:spcPct val="115000"/>
                        </a:lnSpc>
                        <a:spcBef>
                          <a:spcPts val="0"/>
                        </a:spcBef>
                        <a:spcAft>
                          <a:spcPts val="0"/>
                        </a:spcAft>
                      </a:pPr>
                      <a:r>
                        <a:rPr lang="vi-VN" sz="1800" dirty="0">
                          <a:latin typeface="Times New Roman"/>
                          <a:ea typeface="Times New Roman"/>
                          <a:cs typeface="Times New Roman"/>
                        </a:rPr>
                        <a:t>3,20</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vi-VN" sz="1800" b="1">
                          <a:latin typeface="Times New Roman"/>
                          <a:ea typeface="Times New Roman"/>
                          <a:cs typeface="Times New Roman"/>
                        </a:rPr>
                        <a:t>2013</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0000"/>
                          </a:solidFill>
                          <a:latin typeface="Times New Roman"/>
                          <a:ea typeface="Times New Roman"/>
                          <a:cs typeface="Times New Roman"/>
                        </a:rPr>
                        <a:t>40,80</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9,83</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0000"/>
                          </a:solidFill>
                          <a:latin typeface="Times New Roman"/>
                          <a:ea typeface="Times New Roman"/>
                          <a:cs typeface="Times New Roman"/>
                        </a:rPr>
                        <a:t>20,89</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vi-VN" sz="1800">
                          <a:latin typeface="Times New Roman"/>
                          <a:ea typeface="Times New Roman"/>
                          <a:cs typeface="Times New Roman"/>
                        </a:rPr>
                        <a:t>5,98</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vi-VN" sz="1800" b="1">
                          <a:solidFill>
                            <a:srgbClr val="FFFF00"/>
                          </a:solidFill>
                          <a:latin typeface="Times New Roman"/>
                          <a:ea typeface="Times New Roman"/>
                          <a:cs typeface="Times New Roman"/>
                        </a:rPr>
                        <a:t>17,41</a:t>
                      </a:r>
                      <a:endParaRPr lang="vi-VN" sz="1800" b="1">
                        <a:solidFill>
                          <a:srgbClr val="FFFF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38100" marR="0" algn="ctr">
                        <a:lnSpc>
                          <a:spcPct val="115000"/>
                        </a:lnSpc>
                        <a:spcBef>
                          <a:spcPts val="0"/>
                        </a:spcBef>
                        <a:spcAft>
                          <a:spcPts val="0"/>
                        </a:spcAft>
                      </a:pPr>
                      <a:r>
                        <a:rPr lang="vi-VN" sz="1800" dirty="0">
                          <a:latin typeface="Times New Roman"/>
                          <a:ea typeface="Times New Roman"/>
                          <a:cs typeface="Times New Roman"/>
                        </a:rPr>
                        <a:t>5,09</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77">
                <a:tc>
                  <a:txBody>
                    <a:bodyPr/>
                    <a:lstStyle/>
                    <a:p>
                      <a:pPr marL="38100" marR="0" algn="ctr">
                        <a:lnSpc>
                          <a:spcPct val="115000"/>
                        </a:lnSpc>
                        <a:spcBef>
                          <a:spcPts val="0"/>
                        </a:spcBef>
                        <a:spcAft>
                          <a:spcPts val="0"/>
                        </a:spcAft>
                      </a:pPr>
                      <a:r>
                        <a:rPr lang="en-US" sz="1800" b="1">
                          <a:latin typeface="Times New Roman"/>
                          <a:ea typeface="Times New Roman"/>
                          <a:cs typeface="Times New Roman"/>
                        </a:rPr>
                        <a:t>2014</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en-US" sz="1800" b="1">
                          <a:solidFill>
                            <a:srgbClr val="FF0000"/>
                          </a:solidFill>
                          <a:latin typeface="Times New Roman"/>
                          <a:ea typeface="Times New Roman"/>
                          <a:cs typeface="Times New Roman"/>
                        </a:rPr>
                        <a:t>42,68</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en-US" sz="1800">
                          <a:latin typeface="Times New Roman"/>
                          <a:ea typeface="Times New Roman"/>
                          <a:cs typeface="Times New Roman"/>
                        </a:rPr>
                        <a:t>10,88</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a:lnSpc>
                          <a:spcPct val="115000"/>
                        </a:lnSpc>
                        <a:spcBef>
                          <a:spcPts val="0"/>
                        </a:spcBef>
                        <a:spcAft>
                          <a:spcPts val="0"/>
                        </a:spcAft>
                      </a:pPr>
                      <a:r>
                        <a:rPr lang="en-US" sz="1800" b="1">
                          <a:solidFill>
                            <a:srgbClr val="FF0000"/>
                          </a:solidFill>
                          <a:latin typeface="Times New Roman"/>
                          <a:ea typeface="Times New Roman"/>
                          <a:cs typeface="Times New Roman"/>
                        </a:rPr>
                        <a:t>21,02</a:t>
                      </a:r>
                      <a:endParaRPr lang="vi-VN" sz="1800" b="1">
                        <a:solidFill>
                          <a:srgbClr val="FF0000"/>
                        </a:solidFill>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8100" marR="0" algn="ctr">
                        <a:lnSpc>
                          <a:spcPct val="115000"/>
                        </a:lnSpc>
                        <a:spcBef>
                          <a:spcPts val="0"/>
                        </a:spcBef>
                        <a:spcAft>
                          <a:spcPts val="0"/>
                        </a:spcAft>
                      </a:pPr>
                      <a:r>
                        <a:rPr lang="en-US" sz="1800">
                          <a:latin typeface="Times New Roman"/>
                          <a:ea typeface="Times New Roman"/>
                          <a:cs typeface="Times New Roman"/>
                        </a:rPr>
                        <a:t>5,44</a:t>
                      </a:r>
                      <a:endParaRPr lang="vi-VN" sz="180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marR="0" algn="ctr" defTabSz="914400" rtl="0" eaLnBrk="1" latinLnBrk="0" hangingPunct="1">
                        <a:lnSpc>
                          <a:spcPct val="115000"/>
                        </a:lnSpc>
                        <a:spcBef>
                          <a:spcPts val="0"/>
                        </a:spcBef>
                        <a:spcAft>
                          <a:spcPts val="0"/>
                        </a:spcAft>
                      </a:pPr>
                      <a:r>
                        <a:rPr lang="en-US" sz="1800" b="1" kern="1200">
                          <a:solidFill>
                            <a:srgbClr val="FFFF00"/>
                          </a:solidFill>
                          <a:latin typeface="Times New Roman"/>
                          <a:ea typeface="Times New Roman"/>
                          <a:cs typeface="Times New Roman"/>
                        </a:rPr>
                        <a:t>14,73</a:t>
                      </a:r>
                      <a:endParaRPr lang="vi-VN" sz="1800" b="1" kern="1200">
                        <a:solidFill>
                          <a:srgbClr val="FFFF00"/>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38100" marR="0" algn="ctr">
                        <a:lnSpc>
                          <a:spcPct val="115000"/>
                        </a:lnSpc>
                        <a:spcBef>
                          <a:spcPts val="0"/>
                        </a:spcBef>
                        <a:spcAft>
                          <a:spcPts val="0"/>
                        </a:spcAft>
                      </a:pPr>
                      <a:r>
                        <a:rPr lang="en-US" sz="1800" dirty="0">
                          <a:latin typeface="Times New Roman"/>
                          <a:ea typeface="Times New Roman"/>
                          <a:cs typeface="Times New Roman"/>
                        </a:rPr>
                        <a:t>2,25</a:t>
                      </a:r>
                      <a:endParaRPr lang="vi-VN" sz="1800" dirty="0">
                        <a:latin typeface="Times New Roman"/>
                        <a:ea typeface="Arial"/>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 name="Table 2"/>
          <p:cNvGraphicFramePr>
            <a:graphicFrameLocks noGrp="1"/>
          </p:cNvGraphicFramePr>
          <p:nvPr/>
        </p:nvGraphicFramePr>
        <p:xfrm>
          <a:off x="152400" y="1595248"/>
          <a:ext cx="3657600" cy="4576952"/>
        </p:xfrm>
        <a:graphic>
          <a:graphicData uri="http://schemas.openxmlformats.org/drawingml/2006/table">
            <a:tbl>
              <a:tblPr/>
              <a:tblGrid>
                <a:gridCol w="1617785"/>
                <a:gridCol w="1055077"/>
                <a:gridCol w="984738"/>
              </a:tblGrid>
              <a:tr h="1005294">
                <a:tc gridSpan="3">
                  <a:txBody>
                    <a:bodyPr/>
                    <a:lstStyle/>
                    <a:p>
                      <a:pPr marL="228600" marR="0" algn="ctr">
                        <a:lnSpc>
                          <a:spcPct val="115000"/>
                        </a:lnSpc>
                        <a:spcBef>
                          <a:spcPts val="0"/>
                        </a:spcBef>
                        <a:spcAft>
                          <a:spcPts val="0"/>
                        </a:spcAft>
                      </a:pPr>
                      <a:r>
                        <a:rPr lang="vi-VN" sz="2400" b="1" dirty="0" smtClean="0">
                          <a:solidFill>
                            <a:srgbClr val="FF0000"/>
                          </a:solidFill>
                          <a:latin typeface="Times New Roman"/>
                          <a:ea typeface="Arial"/>
                          <a:cs typeface="Times New Roman"/>
                        </a:rPr>
                        <a:t>Thí</a:t>
                      </a:r>
                      <a:r>
                        <a:rPr lang="vi-VN" sz="2400" b="1" baseline="0" dirty="0" smtClean="0">
                          <a:solidFill>
                            <a:srgbClr val="FF0000"/>
                          </a:solidFill>
                          <a:latin typeface="Times New Roman"/>
                          <a:ea typeface="Arial"/>
                          <a:cs typeface="Times New Roman"/>
                        </a:rPr>
                        <a:t> sinh chọn môn thi </a:t>
                      </a:r>
                    </a:p>
                    <a:p>
                      <a:pPr marL="228600" marR="0" algn="ctr">
                        <a:lnSpc>
                          <a:spcPct val="115000"/>
                        </a:lnSpc>
                        <a:spcBef>
                          <a:spcPts val="0"/>
                        </a:spcBef>
                        <a:spcAft>
                          <a:spcPts val="0"/>
                        </a:spcAft>
                      </a:pPr>
                      <a:r>
                        <a:rPr lang="vi-VN" sz="2400" b="1" baseline="0" dirty="0" smtClean="0">
                          <a:solidFill>
                            <a:srgbClr val="FF0000"/>
                          </a:solidFill>
                          <a:latin typeface="Times New Roman"/>
                          <a:ea typeface="Arial"/>
                          <a:cs typeface="Times New Roman"/>
                        </a:rPr>
                        <a:t>tốt nghiệp THPT 2014</a:t>
                      </a:r>
                      <a:endParaRPr lang="vi-VN" sz="2400" b="1" dirty="0">
                        <a:solidFill>
                          <a:srgbClr val="FF00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228600" marR="0">
                        <a:lnSpc>
                          <a:spcPct val="115000"/>
                        </a:lnSpc>
                        <a:spcBef>
                          <a:spcPts val="0"/>
                        </a:spcBef>
                        <a:spcAft>
                          <a:spcPts val="0"/>
                        </a:spcAft>
                      </a:pPr>
                      <a:endParaRPr lang="vi-VN" sz="24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228600" marR="0">
                        <a:lnSpc>
                          <a:spcPct val="115000"/>
                        </a:lnSpc>
                        <a:spcBef>
                          <a:spcPts val="0"/>
                        </a:spcBef>
                        <a:spcAft>
                          <a:spcPts val="0"/>
                        </a:spcAft>
                      </a:pPr>
                      <a:endParaRPr lang="vi-VN" sz="24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9124">
                <a:tc>
                  <a:txBody>
                    <a:bodyPr/>
                    <a:lstStyle/>
                    <a:p>
                      <a:pPr marL="228600" marR="0" algn="ctr">
                        <a:lnSpc>
                          <a:spcPct val="115000"/>
                        </a:lnSpc>
                        <a:spcBef>
                          <a:spcPts val="0"/>
                        </a:spcBef>
                        <a:spcAft>
                          <a:spcPts val="0"/>
                        </a:spcAft>
                      </a:pPr>
                      <a:r>
                        <a:rPr lang="en-US" sz="2000" b="1">
                          <a:solidFill>
                            <a:srgbClr val="000000"/>
                          </a:solidFill>
                          <a:latin typeface="Times New Roman"/>
                          <a:ea typeface="Times New Roman"/>
                          <a:cs typeface="Times New Roman"/>
                        </a:rPr>
                        <a:t>Môn thi tự chọn</a:t>
                      </a:r>
                      <a:endParaRPr lang="vi-VN" sz="200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0"/>
                        </a:spcBef>
                        <a:spcAft>
                          <a:spcPts val="0"/>
                        </a:spcAft>
                      </a:pPr>
                      <a:r>
                        <a:rPr lang="en-US" sz="2000" b="1" dirty="0" err="1">
                          <a:solidFill>
                            <a:srgbClr val="000000"/>
                          </a:solidFill>
                          <a:latin typeface="Times New Roman"/>
                          <a:ea typeface="Times New Roman"/>
                          <a:cs typeface="Times New Roman"/>
                        </a:rPr>
                        <a:t>Số</a:t>
                      </a:r>
                      <a:r>
                        <a:rPr lang="en-US" sz="2000" b="1" dirty="0">
                          <a:solidFill>
                            <a:srgbClr val="000000"/>
                          </a:solidFill>
                          <a:latin typeface="Times New Roman"/>
                          <a:ea typeface="Times New Roman"/>
                          <a:cs typeface="Times New Roman"/>
                        </a:rPr>
                        <a:t> </a:t>
                      </a:r>
                      <a:r>
                        <a:rPr lang="en-US" sz="2000" b="1" dirty="0" err="1">
                          <a:solidFill>
                            <a:srgbClr val="000000"/>
                          </a:solidFill>
                          <a:latin typeface="Times New Roman"/>
                          <a:ea typeface="Times New Roman"/>
                          <a:cs typeface="Times New Roman"/>
                        </a:rPr>
                        <a:t>lượng</a:t>
                      </a:r>
                      <a:r>
                        <a:rPr lang="en-US" sz="2000" dirty="0">
                          <a:solidFill>
                            <a:srgbClr val="000000"/>
                          </a:solidFill>
                          <a:latin typeface="Times New Roman"/>
                          <a:ea typeface="Times New Roman"/>
                          <a:cs typeface="Times New Roman"/>
                        </a:rPr>
                        <a:t>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0963" marR="0" indent="0">
                        <a:lnSpc>
                          <a:spcPct val="115000"/>
                        </a:lnSpc>
                        <a:spcBef>
                          <a:spcPts val="0"/>
                        </a:spcBef>
                        <a:spcAft>
                          <a:spcPts val="0"/>
                        </a:spcAft>
                      </a:pPr>
                      <a:r>
                        <a:rPr lang="en-US" sz="2000" b="1" dirty="0" err="1">
                          <a:solidFill>
                            <a:srgbClr val="000000"/>
                          </a:solidFill>
                          <a:latin typeface="Times New Roman"/>
                          <a:ea typeface="Times New Roman"/>
                          <a:cs typeface="Times New Roman"/>
                        </a:rPr>
                        <a:t>Tỉ</a:t>
                      </a:r>
                      <a:r>
                        <a:rPr lang="en-US" sz="2000" b="1" dirty="0">
                          <a:solidFill>
                            <a:srgbClr val="000000"/>
                          </a:solidFill>
                          <a:latin typeface="Times New Roman"/>
                          <a:ea typeface="Times New Roman"/>
                          <a:cs typeface="Times New Roman"/>
                        </a:rPr>
                        <a:t> </a:t>
                      </a:r>
                      <a:r>
                        <a:rPr lang="en-US" sz="2000" b="1" dirty="0" err="1">
                          <a:solidFill>
                            <a:srgbClr val="000000"/>
                          </a:solidFill>
                          <a:latin typeface="Times New Roman"/>
                          <a:ea typeface="Times New Roman"/>
                          <a:cs typeface="Times New Roman"/>
                        </a:rPr>
                        <a:t>lệ</a:t>
                      </a:r>
                      <a:r>
                        <a:rPr lang="en-US" sz="2000" dirty="0">
                          <a:solidFill>
                            <a:srgbClr val="000000"/>
                          </a:solidFill>
                          <a:latin typeface="Times New Roman"/>
                          <a:ea typeface="Times New Roman"/>
                          <a:cs typeface="Times New Roman"/>
                        </a:rPr>
                        <a:t>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2">
                <a:tc>
                  <a:txBody>
                    <a:bodyPr/>
                    <a:lstStyle/>
                    <a:p>
                      <a:pPr marL="228600" marR="0" algn="r">
                        <a:lnSpc>
                          <a:spcPct val="115000"/>
                        </a:lnSpc>
                        <a:spcBef>
                          <a:spcPts val="1200"/>
                        </a:spcBef>
                        <a:spcAft>
                          <a:spcPts val="0"/>
                        </a:spcAft>
                      </a:pPr>
                      <a:r>
                        <a:rPr lang="en-US" sz="2000" b="1" i="1">
                          <a:solidFill>
                            <a:srgbClr val="FF0000"/>
                          </a:solidFill>
                          <a:latin typeface="Times New Roman"/>
                          <a:ea typeface="Times New Roman"/>
                          <a:cs typeface="Times New Roman"/>
                        </a:rPr>
                        <a:t>Hóa</a:t>
                      </a:r>
                      <a:r>
                        <a:rPr lang="en-US" sz="2000">
                          <a:solidFill>
                            <a:srgbClr val="FF0000"/>
                          </a:solidFill>
                          <a:latin typeface="Times New Roman"/>
                          <a:ea typeface="Times New Roman"/>
                          <a:cs typeface="Times New Roman"/>
                        </a:rPr>
                        <a:t> </a:t>
                      </a:r>
                      <a:endParaRPr lang="vi-VN" sz="2000">
                        <a:solidFill>
                          <a:srgbClr val="FF00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indent="0">
                        <a:lnSpc>
                          <a:spcPct val="115000"/>
                        </a:lnSpc>
                        <a:spcBef>
                          <a:spcPts val="1200"/>
                        </a:spcBef>
                        <a:spcAft>
                          <a:spcPts val="0"/>
                        </a:spcAft>
                      </a:pPr>
                      <a:r>
                        <a:rPr lang="en-US" sz="2000" dirty="0">
                          <a:solidFill>
                            <a:srgbClr val="FF0000"/>
                          </a:solidFill>
                          <a:latin typeface="Times New Roman"/>
                          <a:ea typeface="Times New Roman"/>
                          <a:cs typeface="Times New Roman"/>
                        </a:rPr>
                        <a:t>524.782 </a:t>
                      </a:r>
                      <a:endParaRPr lang="vi-VN" sz="2000" dirty="0">
                        <a:solidFill>
                          <a:srgbClr val="FF00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indent="0">
                        <a:lnSpc>
                          <a:spcPct val="115000"/>
                        </a:lnSpc>
                        <a:spcBef>
                          <a:spcPts val="1200"/>
                        </a:spcBef>
                        <a:spcAft>
                          <a:spcPts val="0"/>
                        </a:spcAft>
                      </a:pPr>
                      <a:r>
                        <a:rPr lang="en-US" sz="2000" dirty="0">
                          <a:solidFill>
                            <a:srgbClr val="FF0000"/>
                          </a:solidFill>
                          <a:latin typeface="Times New Roman"/>
                          <a:ea typeface="Times New Roman"/>
                          <a:cs typeface="Times New Roman"/>
                        </a:rPr>
                        <a:t>57,62% </a:t>
                      </a:r>
                      <a:endParaRPr lang="vi-VN" sz="2000" dirty="0">
                        <a:solidFill>
                          <a:srgbClr val="FF00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90362">
                <a:tc>
                  <a:txBody>
                    <a:bodyPr/>
                    <a:lstStyle/>
                    <a:p>
                      <a:pPr marL="228600" marR="0" algn="r">
                        <a:lnSpc>
                          <a:spcPct val="115000"/>
                        </a:lnSpc>
                        <a:spcBef>
                          <a:spcPts val="1200"/>
                        </a:spcBef>
                        <a:spcAft>
                          <a:spcPts val="0"/>
                        </a:spcAft>
                      </a:pPr>
                      <a:r>
                        <a:rPr lang="en-US" sz="2000" b="1" i="1">
                          <a:solidFill>
                            <a:srgbClr val="000000"/>
                          </a:solidFill>
                          <a:latin typeface="Times New Roman"/>
                          <a:ea typeface="Times New Roman"/>
                          <a:cs typeface="Times New Roman"/>
                        </a:rPr>
                        <a:t>Lý</a:t>
                      </a:r>
                      <a:r>
                        <a:rPr lang="en-US" sz="2000">
                          <a:solidFill>
                            <a:srgbClr val="000000"/>
                          </a:solidFill>
                          <a:latin typeface="Times New Roman"/>
                          <a:ea typeface="Times New Roman"/>
                          <a:cs typeface="Times New Roman"/>
                        </a:rPr>
                        <a:t> </a:t>
                      </a:r>
                      <a:endParaRPr lang="vi-VN" sz="200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437.656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48,05%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90362">
                <a:tc>
                  <a:txBody>
                    <a:bodyPr/>
                    <a:lstStyle/>
                    <a:p>
                      <a:pPr marL="228600" marR="0" algn="r">
                        <a:lnSpc>
                          <a:spcPct val="115000"/>
                        </a:lnSpc>
                        <a:spcBef>
                          <a:spcPts val="1200"/>
                        </a:spcBef>
                        <a:spcAft>
                          <a:spcPts val="0"/>
                        </a:spcAft>
                      </a:pPr>
                      <a:r>
                        <a:rPr lang="en-US" sz="2000" b="1" i="1">
                          <a:solidFill>
                            <a:srgbClr val="FFFF00"/>
                          </a:solidFill>
                          <a:latin typeface="Times New Roman"/>
                          <a:ea typeface="Times New Roman"/>
                          <a:cs typeface="Times New Roman"/>
                        </a:rPr>
                        <a:t>Địa lý</a:t>
                      </a:r>
                      <a:r>
                        <a:rPr lang="en-US" sz="2000">
                          <a:solidFill>
                            <a:srgbClr val="FFFF00"/>
                          </a:solidFill>
                          <a:latin typeface="Times New Roman"/>
                          <a:ea typeface="Times New Roman"/>
                          <a:cs typeface="Times New Roman"/>
                        </a:rPr>
                        <a:t> </a:t>
                      </a:r>
                      <a:endParaRPr lang="vi-VN" sz="2000">
                        <a:solidFill>
                          <a:srgbClr val="FFFF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0" marR="0" indent="0">
                        <a:lnSpc>
                          <a:spcPct val="115000"/>
                        </a:lnSpc>
                        <a:spcBef>
                          <a:spcPts val="1200"/>
                        </a:spcBef>
                        <a:spcAft>
                          <a:spcPts val="0"/>
                        </a:spcAft>
                      </a:pPr>
                      <a:r>
                        <a:rPr lang="en-US" sz="2000" dirty="0">
                          <a:solidFill>
                            <a:srgbClr val="FFFF00"/>
                          </a:solidFill>
                          <a:latin typeface="Times New Roman"/>
                          <a:ea typeface="Times New Roman"/>
                          <a:cs typeface="Times New Roman"/>
                        </a:rPr>
                        <a:t>329.877 </a:t>
                      </a:r>
                      <a:endParaRPr lang="vi-VN" sz="2000" dirty="0">
                        <a:solidFill>
                          <a:srgbClr val="FFFF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0" marR="0" indent="0">
                        <a:lnSpc>
                          <a:spcPct val="115000"/>
                        </a:lnSpc>
                        <a:spcBef>
                          <a:spcPts val="1200"/>
                        </a:spcBef>
                        <a:spcAft>
                          <a:spcPts val="0"/>
                        </a:spcAft>
                      </a:pPr>
                      <a:r>
                        <a:rPr lang="en-US" sz="2000" dirty="0">
                          <a:solidFill>
                            <a:srgbClr val="FFFF00"/>
                          </a:solidFill>
                          <a:latin typeface="Times New Roman"/>
                          <a:ea typeface="Times New Roman"/>
                          <a:cs typeface="Times New Roman"/>
                        </a:rPr>
                        <a:t>36,22% </a:t>
                      </a:r>
                      <a:endParaRPr lang="vi-VN" sz="2000" dirty="0">
                        <a:solidFill>
                          <a:srgbClr val="FFFF00"/>
                        </a:solidFill>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r>
              <a:tr h="390362">
                <a:tc>
                  <a:txBody>
                    <a:bodyPr/>
                    <a:lstStyle/>
                    <a:p>
                      <a:pPr marL="228600" marR="0" algn="r">
                        <a:lnSpc>
                          <a:spcPct val="115000"/>
                        </a:lnSpc>
                        <a:spcBef>
                          <a:spcPts val="1200"/>
                        </a:spcBef>
                        <a:spcAft>
                          <a:spcPts val="0"/>
                        </a:spcAft>
                      </a:pPr>
                      <a:r>
                        <a:rPr lang="en-US" sz="2000" b="1" i="1">
                          <a:solidFill>
                            <a:srgbClr val="000000"/>
                          </a:solidFill>
                          <a:latin typeface="Times New Roman"/>
                          <a:ea typeface="Times New Roman"/>
                          <a:cs typeface="Times New Roman"/>
                        </a:rPr>
                        <a:t>Sinh </a:t>
                      </a:r>
                      <a:endParaRPr lang="vi-VN" sz="200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279.785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30,72%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2">
                <a:tc>
                  <a:txBody>
                    <a:bodyPr/>
                    <a:lstStyle/>
                    <a:p>
                      <a:pPr marL="228600" marR="0" algn="r">
                        <a:lnSpc>
                          <a:spcPct val="115000"/>
                        </a:lnSpc>
                        <a:spcBef>
                          <a:spcPts val="1200"/>
                        </a:spcBef>
                        <a:spcAft>
                          <a:spcPts val="0"/>
                        </a:spcAft>
                      </a:pPr>
                      <a:r>
                        <a:rPr lang="en-US" sz="2000" b="1" i="1">
                          <a:solidFill>
                            <a:srgbClr val="000000"/>
                          </a:solidFill>
                          <a:latin typeface="Times New Roman"/>
                          <a:ea typeface="Times New Roman"/>
                          <a:cs typeface="Times New Roman"/>
                        </a:rPr>
                        <a:t>Ngoại ngữ</a:t>
                      </a:r>
                      <a:r>
                        <a:rPr lang="en-US" sz="2000">
                          <a:solidFill>
                            <a:srgbClr val="000000"/>
                          </a:solidFill>
                          <a:latin typeface="Times New Roman"/>
                          <a:ea typeface="Times New Roman"/>
                          <a:cs typeface="Times New Roman"/>
                        </a:rPr>
                        <a:t> </a:t>
                      </a:r>
                      <a:endParaRPr lang="vi-VN" sz="200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144.368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15,85%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2">
                <a:tc>
                  <a:txBody>
                    <a:bodyPr/>
                    <a:lstStyle/>
                    <a:p>
                      <a:pPr marL="228600" marR="0" algn="r">
                        <a:lnSpc>
                          <a:spcPct val="115000"/>
                        </a:lnSpc>
                        <a:spcBef>
                          <a:spcPts val="1200"/>
                        </a:spcBef>
                        <a:spcAft>
                          <a:spcPts val="0"/>
                        </a:spcAft>
                      </a:pPr>
                      <a:r>
                        <a:rPr lang="en-US" sz="2000" b="1" i="1">
                          <a:solidFill>
                            <a:srgbClr val="000000"/>
                          </a:solidFill>
                          <a:latin typeface="Times New Roman"/>
                          <a:ea typeface="Times New Roman"/>
                          <a:cs typeface="Times New Roman"/>
                        </a:rPr>
                        <a:t>Lịch sử</a:t>
                      </a:r>
                      <a:r>
                        <a:rPr lang="en-US" sz="2000">
                          <a:solidFill>
                            <a:srgbClr val="000000"/>
                          </a:solidFill>
                          <a:latin typeface="Times New Roman"/>
                          <a:ea typeface="Times New Roman"/>
                          <a:cs typeface="Times New Roman"/>
                        </a:rPr>
                        <a:t> </a:t>
                      </a:r>
                      <a:endParaRPr lang="vi-VN" sz="200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104.959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dirty="0">
                          <a:solidFill>
                            <a:srgbClr val="000000"/>
                          </a:solidFill>
                          <a:latin typeface="Times New Roman"/>
                          <a:ea typeface="Times New Roman"/>
                          <a:cs typeface="Times New Roman"/>
                        </a:rPr>
                        <a:t>11,52%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2">
                <a:tc>
                  <a:txBody>
                    <a:bodyPr/>
                    <a:lstStyle/>
                    <a:p>
                      <a:pPr marL="228600" marR="0" algn="r">
                        <a:lnSpc>
                          <a:spcPct val="115000"/>
                        </a:lnSpc>
                        <a:spcBef>
                          <a:spcPts val="1200"/>
                        </a:spcBef>
                        <a:spcAft>
                          <a:spcPts val="0"/>
                        </a:spcAft>
                      </a:pPr>
                      <a:r>
                        <a:rPr lang="en-US" sz="2000" b="1">
                          <a:solidFill>
                            <a:srgbClr val="000000"/>
                          </a:solidFill>
                          <a:latin typeface="Times New Roman"/>
                          <a:ea typeface="Times New Roman"/>
                          <a:cs typeface="Times New Roman"/>
                        </a:rPr>
                        <a:t>Tổng</a:t>
                      </a:r>
                      <a:r>
                        <a:rPr lang="en-US" sz="2000">
                          <a:solidFill>
                            <a:srgbClr val="000000"/>
                          </a:solidFill>
                          <a:latin typeface="Times New Roman"/>
                          <a:ea typeface="Times New Roman"/>
                          <a:cs typeface="Times New Roman"/>
                        </a:rPr>
                        <a:t> </a:t>
                      </a:r>
                      <a:endParaRPr lang="vi-VN" sz="200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nSpc>
                          <a:spcPct val="115000"/>
                        </a:lnSpc>
                        <a:spcBef>
                          <a:spcPts val="1200"/>
                        </a:spcBef>
                        <a:spcAft>
                          <a:spcPts val="0"/>
                        </a:spcAft>
                      </a:pPr>
                      <a:r>
                        <a:rPr lang="en-US" sz="2000" b="1" i="1" dirty="0">
                          <a:solidFill>
                            <a:srgbClr val="000000"/>
                          </a:solidFill>
                          <a:latin typeface="Times New Roman"/>
                          <a:ea typeface="Times New Roman"/>
                          <a:cs typeface="Times New Roman"/>
                        </a:rPr>
                        <a:t>910.831</a:t>
                      </a:r>
                      <a:r>
                        <a:rPr lang="en-US" sz="2000" dirty="0">
                          <a:solidFill>
                            <a:srgbClr val="000000"/>
                          </a:solidFill>
                          <a:latin typeface="Times New Roman"/>
                          <a:ea typeface="Times New Roman"/>
                          <a:cs typeface="Times New Roman"/>
                        </a:rPr>
                        <a:t>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a:lnSpc>
                          <a:spcPct val="115000"/>
                        </a:lnSpc>
                        <a:spcBef>
                          <a:spcPts val="1200"/>
                        </a:spcBef>
                        <a:spcAft>
                          <a:spcPts val="0"/>
                        </a:spcAft>
                      </a:pPr>
                      <a:r>
                        <a:rPr lang="en-US" sz="2000" b="1" i="1" dirty="0">
                          <a:solidFill>
                            <a:srgbClr val="000000"/>
                          </a:solidFill>
                          <a:latin typeface="Times New Roman"/>
                          <a:ea typeface="Times New Roman"/>
                          <a:cs typeface="Times New Roman"/>
                        </a:rPr>
                        <a:t>100%</a:t>
                      </a:r>
                      <a:r>
                        <a:rPr lang="en-US" sz="2000" dirty="0">
                          <a:solidFill>
                            <a:srgbClr val="000000"/>
                          </a:solidFill>
                          <a:latin typeface="Times New Roman"/>
                          <a:ea typeface="Times New Roman"/>
                          <a:cs typeface="Times New Roman"/>
                        </a:rPr>
                        <a:t> </a:t>
                      </a:r>
                      <a:endParaRPr lang="vi-VN" sz="2000" dirty="0">
                        <a:latin typeface="Times New Roman"/>
                        <a:ea typeface="Arial"/>
                        <a:cs typeface="Times New Roman"/>
                      </a:endParaRPr>
                    </a:p>
                  </a:txBody>
                  <a:tcPr marL="68580" marR="68580" marT="698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
        <p:nvSpPr>
          <p:cNvPr id="5" name="TextBox 4"/>
          <p:cNvSpPr txBox="1"/>
          <p:nvPr/>
        </p:nvSpPr>
        <p:spPr>
          <a:xfrm>
            <a:off x="76200" y="152400"/>
            <a:ext cx="8915400" cy="1323439"/>
          </a:xfrm>
          <a:prstGeom prst="rect">
            <a:avLst/>
          </a:prstGeom>
          <a:noFill/>
        </p:spPr>
        <p:txBody>
          <a:bodyPr wrap="square" rtlCol="0">
            <a:spAutoFit/>
          </a:bodyPr>
          <a:lstStyle/>
          <a:p>
            <a:pPr algn="ctr"/>
            <a:r>
              <a:rPr lang="vi-VN" sz="4000" b="1" dirty="0" smtClean="0">
                <a:solidFill>
                  <a:srgbClr val="FF0000"/>
                </a:solidFill>
                <a:latin typeface="Times New Roman" pitchFamily="18" charset="0"/>
                <a:cs typeface="Times New Roman" pitchFamily="18" charset="0"/>
              </a:rPr>
              <a:t>Chọn môn thi tốt nghiệp THPT </a:t>
            </a:r>
          </a:p>
          <a:p>
            <a:pPr algn="ctr"/>
            <a:r>
              <a:rPr lang="vi-VN" sz="4000" b="1" dirty="0" smtClean="0">
                <a:solidFill>
                  <a:srgbClr val="FF0000"/>
                </a:solidFill>
                <a:latin typeface="Times New Roman" pitchFamily="18" charset="0"/>
                <a:cs typeface="Times New Roman" pitchFamily="18" charset="0"/>
              </a:rPr>
              <a:t>và chọn khối thi ĐH, CĐ</a:t>
            </a:r>
            <a:endParaRPr lang="vi-VN" sz="4000" b="1" dirty="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533400" y="4724400"/>
          <a:ext cx="8229600" cy="2069402"/>
        </p:xfrm>
        <a:graphic>
          <a:graphicData uri="http://schemas.openxmlformats.org/drawingml/2006/table">
            <a:tbl>
              <a:tblPr/>
              <a:tblGrid>
                <a:gridCol w="2057400"/>
                <a:gridCol w="2743200"/>
                <a:gridCol w="1752600"/>
                <a:gridCol w="1676400"/>
              </a:tblGrid>
              <a:tr h="254642">
                <a:tc gridSpan="2">
                  <a:txBody>
                    <a:bodyPr/>
                    <a:lstStyle/>
                    <a:p>
                      <a:pPr marL="57150" marR="0">
                        <a:lnSpc>
                          <a:spcPct val="115000"/>
                        </a:lnSpc>
                        <a:spcBef>
                          <a:spcPts val="0"/>
                        </a:spcBef>
                        <a:spcAft>
                          <a:spcPts val="0"/>
                        </a:spcAft>
                      </a:pPr>
                      <a:r>
                        <a:rPr lang="vi-VN" sz="2400" b="1" dirty="0">
                          <a:latin typeface="Times New Roman"/>
                          <a:ea typeface="Arial"/>
                          <a:cs typeface="Times New Roman"/>
                        </a:rPr>
                        <a:t>Tỉ lệ nhập học so với chỉ tiêu</a:t>
                      </a:r>
                      <a:endParaRPr lang="vi-VN" sz="2400" dirty="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57150" marR="0">
                        <a:lnSpc>
                          <a:spcPct val="115000"/>
                        </a:lnSpc>
                        <a:spcBef>
                          <a:spcPts val="0"/>
                        </a:spcBef>
                        <a:spcAft>
                          <a:spcPts val="0"/>
                        </a:spcAft>
                      </a:pPr>
                      <a:r>
                        <a:rPr lang="en-US" sz="2400" b="1">
                          <a:latin typeface="Times New Roman"/>
                          <a:ea typeface="Arial"/>
                          <a:cs typeface="Times New Roman"/>
                        </a:rPr>
                        <a:t>2012</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b="1">
                          <a:latin typeface="Times New Roman"/>
                          <a:ea typeface="Arial"/>
                          <a:cs typeface="Times New Roman"/>
                        </a:rPr>
                        <a:t>2013</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642">
                <a:tc rowSpan="2">
                  <a:txBody>
                    <a:bodyPr/>
                    <a:lstStyle/>
                    <a:p>
                      <a:pPr marL="57150" marR="0">
                        <a:lnSpc>
                          <a:spcPct val="115000"/>
                        </a:lnSpc>
                        <a:spcBef>
                          <a:spcPts val="0"/>
                        </a:spcBef>
                        <a:spcAft>
                          <a:spcPts val="0"/>
                        </a:spcAft>
                      </a:pPr>
                      <a:r>
                        <a:rPr lang="en-US" sz="2400">
                          <a:latin typeface="Times New Roman"/>
                          <a:ea typeface="Arial"/>
                          <a:cs typeface="Times New Roman"/>
                        </a:rPr>
                        <a:t>Trường CĐ</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a:latin typeface="Times New Roman"/>
                          <a:ea typeface="Arial"/>
                          <a:cs typeface="Times New Roman"/>
                        </a:rPr>
                        <a:t>Công lập</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a:latin typeface="Times New Roman"/>
                          <a:ea typeface="Arial"/>
                          <a:cs typeface="Times New Roman"/>
                        </a:rPr>
                        <a:t>79%</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dirty="0">
                          <a:latin typeface="Times New Roman"/>
                          <a:ea typeface="Arial"/>
                          <a:cs typeface="Times New Roman"/>
                        </a:rPr>
                        <a:t>64,96%</a:t>
                      </a:r>
                      <a:endParaRPr lang="vi-VN" sz="2400" dirty="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642">
                <a:tc vMerge="1">
                  <a:txBody>
                    <a:bodyPr/>
                    <a:lstStyle/>
                    <a:p>
                      <a:endParaRPr lang="vi-VN"/>
                    </a:p>
                  </a:txBody>
                  <a:tcPr/>
                </a:tc>
                <a:tc>
                  <a:txBody>
                    <a:bodyPr/>
                    <a:lstStyle/>
                    <a:p>
                      <a:pPr marL="57150" marR="0">
                        <a:lnSpc>
                          <a:spcPct val="115000"/>
                        </a:lnSpc>
                        <a:spcBef>
                          <a:spcPts val="0"/>
                        </a:spcBef>
                        <a:spcAft>
                          <a:spcPts val="0"/>
                        </a:spcAft>
                      </a:pPr>
                      <a:r>
                        <a:rPr lang="en-US" sz="2400" b="1">
                          <a:solidFill>
                            <a:srgbClr val="FF0000"/>
                          </a:solidFill>
                          <a:latin typeface="Times New Roman"/>
                          <a:ea typeface="Arial"/>
                          <a:cs typeface="Times New Roman"/>
                        </a:rPr>
                        <a:t>Ngoài công lập</a:t>
                      </a:r>
                      <a:endParaRPr lang="vi-VN" sz="2400" b="1">
                        <a:solidFill>
                          <a:srgbClr val="FF0000"/>
                        </a:solidFill>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nSpc>
                          <a:spcPct val="115000"/>
                        </a:lnSpc>
                        <a:spcBef>
                          <a:spcPts val="0"/>
                        </a:spcBef>
                        <a:spcAft>
                          <a:spcPts val="0"/>
                        </a:spcAft>
                      </a:pPr>
                      <a:r>
                        <a:rPr lang="en-US" sz="2400" b="1">
                          <a:solidFill>
                            <a:srgbClr val="FF0000"/>
                          </a:solidFill>
                          <a:latin typeface="Times New Roman"/>
                          <a:ea typeface="Arial"/>
                          <a:cs typeface="Times New Roman"/>
                        </a:rPr>
                        <a:t>57%</a:t>
                      </a:r>
                      <a:endParaRPr lang="vi-VN" sz="2400" b="1">
                        <a:solidFill>
                          <a:srgbClr val="FF0000"/>
                        </a:solidFill>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nSpc>
                          <a:spcPct val="115000"/>
                        </a:lnSpc>
                        <a:spcBef>
                          <a:spcPts val="0"/>
                        </a:spcBef>
                        <a:spcAft>
                          <a:spcPts val="0"/>
                        </a:spcAft>
                      </a:pPr>
                      <a:r>
                        <a:rPr lang="en-US" sz="2400" b="1">
                          <a:solidFill>
                            <a:srgbClr val="FF0000"/>
                          </a:solidFill>
                          <a:latin typeface="Times New Roman"/>
                          <a:ea typeface="Arial"/>
                          <a:cs typeface="Times New Roman"/>
                        </a:rPr>
                        <a:t>36,37%</a:t>
                      </a:r>
                      <a:endParaRPr lang="vi-VN" sz="2400" b="1">
                        <a:solidFill>
                          <a:srgbClr val="FF0000"/>
                        </a:solidFill>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54642">
                <a:tc rowSpan="2">
                  <a:txBody>
                    <a:bodyPr/>
                    <a:lstStyle/>
                    <a:p>
                      <a:pPr marL="57150" marR="0">
                        <a:lnSpc>
                          <a:spcPct val="115000"/>
                        </a:lnSpc>
                        <a:spcBef>
                          <a:spcPts val="0"/>
                        </a:spcBef>
                        <a:spcAft>
                          <a:spcPts val="0"/>
                        </a:spcAft>
                      </a:pPr>
                      <a:r>
                        <a:rPr lang="en-US" sz="2400">
                          <a:latin typeface="Times New Roman"/>
                          <a:ea typeface="Arial"/>
                          <a:cs typeface="Times New Roman"/>
                        </a:rPr>
                        <a:t>Hệ CĐ trong trường ĐH</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a:latin typeface="Times New Roman"/>
                          <a:ea typeface="Arial"/>
                          <a:cs typeface="Times New Roman"/>
                        </a:rPr>
                        <a:t>Công lập</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a:latin typeface="Times New Roman"/>
                          <a:ea typeface="Arial"/>
                          <a:cs typeface="Times New Roman"/>
                        </a:rPr>
                        <a:t>83%</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400">
                          <a:latin typeface="Times New Roman"/>
                          <a:ea typeface="Arial"/>
                          <a:cs typeface="Times New Roman"/>
                        </a:rPr>
                        <a:t>74,74%</a:t>
                      </a:r>
                      <a:endParaRPr lang="vi-VN" sz="24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33">
                <a:tc vMerge="1">
                  <a:txBody>
                    <a:bodyPr/>
                    <a:lstStyle/>
                    <a:p>
                      <a:endParaRPr lang="vi-VN"/>
                    </a:p>
                  </a:txBody>
                  <a:tcPr/>
                </a:tc>
                <a:tc>
                  <a:txBody>
                    <a:bodyPr/>
                    <a:lstStyle/>
                    <a:p>
                      <a:pPr marL="57150" marR="0">
                        <a:lnSpc>
                          <a:spcPct val="115000"/>
                        </a:lnSpc>
                        <a:spcBef>
                          <a:spcPts val="0"/>
                        </a:spcBef>
                        <a:spcAft>
                          <a:spcPts val="0"/>
                        </a:spcAft>
                      </a:pPr>
                      <a:r>
                        <a:rPr lang="en-US" sz="2400" b="1">
                          <a:solidFill>
                            <a:srgbClr val="FF0000"/>
                          </a:solidFill>
                          <a:latin typeface="Times New Roman"/>
                          <a:ea typeface="Arial"/>
                          <a:cs typeface="Times New Roman"/>
                        </a:rPr>
                        <a:t>Ngoài công lập</a:t>
                      </a:r>
                      <a:endParaRPr lang="vi-VN" sz="2400" b="1">
                        <a:solidFill>
                          <a:srgbClr val="FF0000"/>
                        </a:solidFill>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nSpc>
                          <a:spcPct val="115000"/>
                        </a:lnSpc>
                        <a:spcBef>
                          <a:spcPts val="0"/>
                        </a:spcBef>
                        <a:spcAft>
                          <a:spcPts val="0"/>
                        </a:spcAft>
                      </a:pPr>
                      <a:r>
                        <a:rPr lang="en-US" sz="2400" b="1">
                          <a:solidFill>
                            <a:srgbClr val="FF0000"/>
                          </a:solidFill>
                          <a:latin typeface="Times New Roman"/>
                          <a:ea typeface="Arial"/>
                          <a:cs typeface="Times New Roman"/>
                        </a:rPr>
                        <a:t>64%</a:t>
                      </a:r>
                      <a:endParaRPr lang="vi-VN" sz="2400" b="1">
                        <a:solidFill>
                          <a:srgbClr val="FF0000"/>
                        </a:solidFill>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nSpc>
                          <a:spcPct val="115000"/>
                        </a:lnSpc>
                        <a:spcBef>
                          <a:spcPts val="0"/>
                        </a:spcBef>
                        <a:spcAft>
                          <a:spcPts val="0"/>
                        </a:spcAft>
                      </a:pPr>
                      <a:r>
                        <a:rPr lang="en-US" sz="2400" b="1" dirty="0">
                          <a:solidFill>
                            <a:srgbClr val="FF0000"/>
                          </a:solidFill>
                          <a:latin typeface="Times New Roman"/>
                          <a:ea typeface="Arial"/>
                          <a:cs typeface="Times New Roman"/>
                        </a:rPr>
                        <a:t>48,14%</a:t>
                      </a:r>
                      <a:endParaRPr lang="vi-VN" sz="2400" b="1" dirty="0">
                        <a:solidFill>
                          <a:srgbClr val="FF0000"/>
                        </a:solidFill>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25601" name="Rectangle 1"/>
          <p:cNvSpPr>
            <a:spLocks noChangeArrowheads="1"/>
          </p:cNvSpPr>
          <p:nvPr/>
        </p:nvSpPr>
        <p:spPr bwMode="auto">
          <a:xfrm>
            <a:off x="381000" y="4419600"/>
            <a:ext cx="403988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14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a:t>
            </a:r>
            <a:r>
              <a:rPr kumimoji="0" lang="vi-VN" sz="1400" b="0" i="1"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không tính chỉ tiêu hệ CĐ trong các trường ĐH</a:t>
            </a:r>
            <a:endParaRPr kumimoji="0" lang="vi-VN"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Table 4"/>
          <p:cNvGraphicFramePr>
            <a:graphicFrameLocks noGrp="1"/>
          </p:cNvGraphicFramePr>
          <p:nvPr/>
        </p:nvGraphicFramePr>
        <p:xfrm>
          <a:off x="228600" y="2514600"/>
          <a:ext cx="8686800" cy="1892808"/>
        </p:xfrm>
        <a:graphic>
          <a:graphicData uri="http://schemas.openxmlformats.org/drawingml/2006/table">
            <a:tbl>
              <a:tblPr/>
              <a:tblGrid>
                <a:gridCol w="3606800"/>
                <a:gridCol w="965200"/>
                <a:gridCol w="1066800"/>
                <a:gridCol w="990600"/>
                <a:gridCol w="1041400"/>
                <a:gridCol w="1016000"/>
              </a:tblGrid>
              <a:tr h="0">
                <a:tc>
                  <a:txBody>
                    <a:bodyPr/>
                    <a:lstStyle/>
                    <a:p>
                      <a:pPr>
                        <a:lnSpc>
                          <a:spcPct val="115000"/>
                        </a:lnSpc>
                      </a:pPr>
                      <a:endParaRPr lang="vi-VN" sz="1800" dirty="0">
                        <a:latin typeface="Arial"/>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gn="ctr">
                        <a:lnSpc>
                          <a:spcPct val="115000"/>
                        </a:lnSpc>
                        <a:spcBef>
                          <a:spcPts val="0"/>
                        </a:spcBef>
                        <a:spcAft>
                          <a:spcPts val="0"/>
                        </a:spcAft>
                      </a:pPr>
                      <a:r>
                        <a:rPr lang="en-US" sz="1800" b="1">
                          <a:solidFill>
                            <a:srgbClr val="000000"/>
                          </a:solidFill>
                          <a:latin typeface="Times New Roman"/>
                          <a:ea typeface="Times New Roman"/>
                          <a:cs typeface="Times New Roman"/>
                        </a:rPr>
                        <a:t>2010</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gn="ctr">
                        <a:lnSpc>
                          <a:spcPct val="115000"/>
                        </a:lnSpc>
                        <a:spcBef>
                          <a:spcPts val="0"/>
                        </a:spcBef>
                        <a:spcAft>
                          <a:spcPts val="0"/>
                        </a:spcAft>
                      </a:pPr>
                      <a:r>
                        <a:rPr lang="en-US" sz="1800" b="1">
                          <a:solidFill>
                            <a:srgbClr val="000000"/>
                          </a:solidFill>
                          <a:latin typeface="Times New Roman"/>
                          <a:ea typeface="Times New Roman"/>
                          <a:cs typeface="Times New Roman"/>
                        </a:rPr>
                        <a:t>2011</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gn="ctr">
                        <a:lnSpc>
                          <a:spcPct val="115000"/>
                        </a:lnSpc>
                        <a:spcBef>
                          <a:spcPts val="0"/>
                        </a:spcBef>
                        <a:spcAft>
                          <a:spcPts val="0"/>
                        </a:spcAft>
                      </a:pPr>
                      <a:r>
                        <a:rPr lang="en-US" sz="1800" b="1">
                          <a:solidFill>
                            <a:srgbClr val="000000"/>
                          </a:solidFill>
                          <a:latin typeface="Times New Roman"/>
                          <a:ea typeface="Times New Roman"/>
                          <a:cs typeface="Times New Roman"/>
                        </a:rPr>
                        <a:t>2012</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gn="ctr">
                        <a:lnSpc>
                          <a:spcPct val="115000"/>
                        </a:lnSpc>
                        <a:spcBef>
                          <a:spcPts val="0"/>
                        </a:spcBef>
                        <a:spcAft>
                          <a:spcPts val="0"/>
                        </a:spcAft>
                      </a:pPr>
                      <a:r>
                        <a:rPr lang="en-US" sz="1800" b="1">
                          <a:solidFill>
                            <a:srgbClr val="000000"/>
                          </a:solidFill>
                          <a:latin typeface="Times New Roman"/>
                          <a:ea typeface="Times New Roman"/>
                          <a:cs typeface="Times New Roman"/>
                        </a:rPr>
                        <a:t>2013</a:t>
                      </a:r>
                      <a:endParaRPr lang="vi-VN" sz="18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57150" marR="0" algn="ctr">
                        <a:lnSpc>
                          <a:spcPct val="115000"/>
                        </a:lnSpc>
                        <a:spcBef>
                          <a:spcPts val="0"/>
                        </a:spcBef>
                        <a:spcAft>
                          <a:spcPts val="0"/>
                        </a:spcAft>
                      </a:pPr>
                      <a:r>
                        <a:rPr lang="en-US" sz="1800" b="1" dirty="0">
                          <a:solidFill>
                            <a:srgbClr val="000000"/>
                          </a:solidFill>
                          <a:latin typeface="Times New Roman"/>
                          <a:ea typeface="Times New Roman"/>
                          <a:cs typeface="Times New Roman"/>
                        </a:rPr>
                        <a:t>2014</a:t>
                      </a:r>
                      <a:endParaRPr lang="vi-VN" sz="1800" dirty="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0">
                <a:tc>
                  <a:txBody>
                    <a:bodyPr/>
                    <a:lstStyle/>
                    <a:p>
                      <a:pPr marL="57150" marR="0">
                        <a:lnSpc>
                          <a:spcPct val="115000"/>
                        </a:lnSpc>
                        <a:spcBef>
                          <a:spcPts val="0"/>
                        </a:spcBef>
                        <a:spcAft>
                          <a:spcPts val="0"/>
                        </a:spcAft>
                      </a:pPr>
                      <a:r>
                        <a:rPr lang="en-US" sz="1800">
                          <a:solidFill>
                            <a:srgbClr val="000000"/>
                          </a:solidFill>
                          <a:latin typeface="Times New Roman"/>
                          <a:ea typeface="Times New Roman"/>
                          <a:cs typeface="Times New Roman"/>
                        </a:rPr>
                        <a:t>Số trường CĐ</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230</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226</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215</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214</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endParaRPr lang="en-US" sz="180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57150" marR="0">
                        <a:lnSpc>
                          <a:spcPct val="115000"/>
                        </a:lnSpc>
                        <a:spcBef>
                          <a:spcPts val="0"/>
                        </a:spcBef>
                        <a:spcAft>
                          <a:spcPts val="0"/>
                        </a:spcAft>
                      </a:pPr>
                      <a:r>
                        <a:rPr lang="vi-VN" sz="1800">
                          <a:solidFill>
                            <a:srgbClr val="000000"/>
                          </a:solidFill>
                          <a:latin typeface="Times New Roman"/>
                          <a:ea typeface="Times New Roman"/>
                          <a:cs typeface="Times New Roman"/>
                        </a:rPr>
                        <a:t>Chỉ tiêu tuyển sinh</a:t>
                      </a:r>
                      <a:endParaRPr lang="vi-VN" sz="1800">
                        <a:latin typeface="Times New Roman"/>
                        <a:ea typeface="Arial"/>
                        <a:cs typeface="Times New Roman"/>
                      </a:endParaRPr>
                    </a:p>
                    <a:p>
                      <a:pPr marL="57150" marR="0">
                        <a:lnSpc>
                          <a:spcPct val="115000"/>
                        </a:lnSpc>
                        <a:spcBef>
                          <a:spcPts val="0"/>
                        </a:spcBef>
                        <a:spcAft>
                          <a:spcPts val="0"/>
                        </a:spcAft>
                      </a:pPr>
                      <a:r>
                        <a:rPr lang="vi-VN" sz="1800">
                          <a:solidFill>
                            <a:srgbClr val="000000"/>
                          </a:solidFill>
                          <a:latin typeface="Times New Roman"/>
                          <a:ea typeface="Times New Roman"/>
                          <a:cs typeface="Times New Roman"/>
                        </a:rPr>
                        <a:t>(tính cả hệ CĐ trong các trường ĐH)</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240.600</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250.400</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dirty="0">
                          <a:solidFill>
                            <a:srgbClr val="000000"/>
                          </a:solidFill>
                          <a:latin typeface="Times New Roman"/>
                          <a:ea typeface="Times New Roman"/>
                          <a:cs typeface="Times New Roman"/>
                        </a:rPr>
                        <a:t>256.900</a:t>
                      </a:r>
                      <a:endParaRPr lang="vi-VN" sz="1800" dirty="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273.600</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r">
                        <a:lnSpc>
                          <a:spcPct val="115000"/>
                        </a:lnSpc>
                        <a:spcBef>
                          <a:spcPts val="0"/>
                        </a:spcBef>
                        <a:spcAft>
                          <a:spcPts val="0"/>
                        </a:spcAft>
                      </a:pPr>
                      <a:r>
                        <a:rPr lang="en-US" sz="1800" dirty="0">
                          <a:solidFill>
                            <a:srgbClr val="000000"/>
                          </a:solidFill>
                          <a:latin typeface="Times New Roman"/>
                          <a:ea typeface="Times New Roman"/>
                          <a:cs typeface="Times New Roman"/>
                        </a:rPr>
                        <a:t>214.164*</a:t>
                      </a:r>
                      <a:endParaRPr lang="vi-VN" sz="1800" dirty="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57150" marR="0">
                        <a:lnSpc>
                          <a:spcPct val="115000"/>
                        </a:lnSpc>
                        <a:spcBef>
                          <a:spcPts val="0"/>
                        </a:spcBef>
                        <a:spcAft>
                          <a:spcPts val="0"/>
                        </a:spcAft>
                      </a:pPr>
                      <a:r>
                        <a:rPr lang="vi-VN" sz="1800">
                          <a:solidFill>
                            <a:srgbClr val="000000"/>
                          </a:solidFill>
                          <a:latin typeface="Times New Roman"/>
                          <a:ea typeface="Times New Roman"/>
                          <a:cs typeface="Times New Roman"/>
                        </a:rPr>
                        <a:t>Số thí sinh đăng ký dự thi CĐ</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471.187</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486.670</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454.211</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341.612</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216.912</a:t>
                      </a:r>
                      <a:endParaRPr lang="vi-VN" sz="180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57150" marR="0">
                        <a:lnSpc>
                          <a:spcPct val="115000"/>
                        </a:lnSpc>
                        <a:spcBef>
                          <a:spcPts val="0"/>
                        </a:spcBef>
                        <a:spcAft>
                          <a:spcPts val="0"/>
                        </a:spcAft>
                      </a:pPr>
                      <a:r>
                        <a:rPr lang="vi-VN" sz="1800" dirty="0">
                          <a:solidFill>
                            <a:srgbClr val="000000"/>
                          </a:solidFill>
                          <a:latin typeface="Times New Roman"/>
                          <a:ea typeface="Times New Roman"/>
                          <a:cs typeface="Times New Roman"/>
                        </a:rPr>
                        <a:t>Số thí sinh đến dự thi CĐ </a:t>
                      </a:r>
                      <a:endParaRPr lang="vi-VN" sz="1800" dirty="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dirty="0">
                          <a:solidFill>
                            <a:srgbClr val="000000"/>
                          </a:solidFill>
                          <a:latin typeface="Times New Roman"/>
                          <a:ea typeface="Times New Roman"/>
                          <a:cs typeface="Times New Roman"/>
                        </a:rPr>
                        <a:t>351.432</a:t>
                      </a:r>
                      <a:endParaRPr lang="vi-VN" sz="1800" dirty="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362.822</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298.924</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a:solidFill>
                            <a:srgbClr val="000000"/>
                          </a:solidFill>
                          <a:latin typeface="Times New Roman"/>
                          <a:ea typeface="Times New Roman"/>
                          <a:cs typeface="Times New Roman"/>
                        </a:rPr>
                        <a:t>229.105</a:t>
                      </a:r>
                      <a:endParaRPr lang="vi-VN" sz="1800">
                        <a:latin typeface="Times New Roman"/>
                        <a:ea typeface="Arial"/>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7150" marR="0" algn="r">
                        <a:lnSpc>
                          <a:spcPct val="115000"/>
                        </a:lnSpc>
                        <a:spcBef>
                          <a:spcPts val="0"/>
                        </a:spcBef>
                        <a:spcAft>
                          <a:spcPts val="0"/>
                        </a:spcAft>
                      </a:pPr>
                      <a:r>
                        <a:rPr lang="en-US" sz="1800" dirty="0">
                          <a:solidFill>
                            <a:srgbClr val="000000"/>
                          </a:solidFill>
                          <a:latin typeface="Times New Roman"/>
                          <a:ea typeface="Times New Roman"/>
                          <a:cs typeface="Times New Roman"/>
                        </a:rPr>
                        <a:t>117.564</a:t>
                      </a:r>
                      <a:endParaRPr lang="vi-VN" sz="1800" dirty="0">
                        <a:latin typeface="Times New Roman"/>
                        <a:ea typeface="Arial"/>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sp>
        <p:nvSpPr>
          <p:cNvPr id="7" name="TextBox 6"/>
          <p:cNvSpPr txBox="1"/>
          <p:nvPr/>
        </p:nvSpPr>
        <p:spPr>
          <a:xfrm>
            <a:off x="0" y="0"/>
            <a:ext cx="9144000" cy="646331"/>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Tình hình nhập học của các trường ĐH, CĐ</a:t>
            </a:r>
            <a:endParaRPr lang="vi-VN" sz="3600" b="1" dirty="0">
              <a:solidFill>
                <a:srgbClr val="FF0000"/>
              </a:solidFill>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200" y="685800"/>
          <a:ext cx="9067800" cy="1710436"/>
        </p:xfrm>
        <a:graphic>
          <a:graphicData uri="http://schemas.openxmlformats.org/drawingml/2006/table">
            <a:tbl>
              <a:tblPr/>
              <a:tblGrid>
                <a:gridCol w="1295400"/>
                <a:gridCol w="1295400"/>
                <a:gridCol w="1295400"/>
                <a:gridCol w="1295400"/>
                <a:gridCol w="1295400"/>
                <a:gridCol w="1295400"/>
                <a:gridCol w="1295400"/>
              </a:tblGrid>
              <a:tr h="407797">
                <a:tc>
                  <a:txBody>
                    <a:bodyPr/>
                    <a:lstStyle/>
                    <a:p>
                      <a:pPr>
                        <a:lnSpc>
                          <a:spcPct val="115000"/>
                        </a:lnSpc>
                      </a:pPr>
                      <a:endParaRPr lang="vi-VN" sz="2400" dirty="0">
                        <a:latin typeface="Arial"/>
                        <a:ea typeface="Times New Roman"/>
                        <a:cs typeface="Times New Roman"/>
                      </a:endParaRPr>
                    </a:p>
                  </a:txBody>
                  <a:tcPr marL="68580" marR="68580" marT="6985" marB="0">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marL="0" marR="0" algn="ctr">
                        <a:lnSpc>
                          <a:spcPct val="115000"/>
                        </a:lnSpc>
                        <a:spcBef>
                          <a:spcPts val="0"/>
                        </a:spcBef>
                        <a:spcAft>
                          <a:spcPts val="0"/>
                        </a:spcAft>
                      </a:pPr>
                      <a:r>
                        <a:rPr lang="en-US" sz="2400" b="1" dirty="0">
                          <a:solidFill>
                            <a:srgbClr val="222222"/>
                          </a:solidFill>
                          <a:latin typeface="Times New Roman"/>
                          <a:ea typeface="Times New Roman"/>
                          <a:cs typeface="Times New Roman"/>
                        </a:rPr>
                        <a:t>ĐH</a:t>
                      </a:r>
                      <a:r>
                        <a:rPr lang="en-US" sz="2400" dirty="0">
                          <a:solidFill>
                            <a:srgbClr val="222222"/>
                          </a:solidFill>
                          <a:latin typeface="Times New Roman"/>
                          <a:ea typeface="Times New Roman"/>
                          <a:cs typeface="Times New Roman"/>
                        </a:rPr>
                        <a:t> </a:t>
                      </a:r>
                      <a:endParaRPr lang="vi-VN" sz="2400" dirty="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vi-VN"/>
                    </a:p>
                  </a:txBody>
                  <a:tcPr/>
                </a:tc>
                <a:tc gridSpan="2">
                  <a:txBody>
                    <a:bodyPr/>
                    <a:lstStyle/>
                    <a:p>
                      <a:pPr marL="0" marR="0" algn="ctr">
                        <a:lnSpc>
                          <a:spcPct val="115000"/>
                        </a:lnSpc>
                        <a:spcBef>
                          <a:spcPts val="0"/>
                        </a:spcBef>
                        <a:spcAft>
                          <a:spcPts val="0"/>
                        </a:spcAft>
                      </a:pPr>
                      <a:r>
                        <a:rPr lang="en-US" sz="2400" b="1" dirty="0">
                          <a:solidFill>
                            <a:srgbClr val="222222"/>
                          </a:solidFill>
                          <a:latin typeface="Times New Roman"/>
                          <a:ea typeface="Times New Roman"/>
                          <a:cs typeface="Times New Roman"/>
                        </a:rPr>
                        <a:t>CĐ </a:t>
                      </a:r>
                      <a:r>
                        <a:rPr lang="en-US" sz="2400" b="1" dirty="0" err="1">
                          <a:solidFill>
                            <a:srgbClr val="222222"/>
                          </a:solidFill>
                          <a:latin typeface="Times New Roman"/>
                          <a:ea typeface="Times New Roman"/>
                          <a:cs typeface="Times New Roman"/>
                        </a:rPr>
                        <a:t>trong</a:t>
                      </a:r>
                      <a:r>
                        <a:rPr lang="en-US" sz="2400" b="1" dirty="0">
                          <a:solidFill>
                            <a:srgbClr val="222222"/>
                          </a:solidFill>
                          <a:latin typeface="Times New Roman"/>
                          <a:ea typeface="Times New Roman"/>
                          <a:cs typeface="Times New Roman"/>
                        </a:rPr>
                        <a:t> ĐH</a:t>
                      </a:r>
                      <a:r>
                        <a:rPr lang="en-US" sz="2400" dirty="0">
                          <a:solidFill>
                            <a:srgbClr val="222222"/>
                          </a:solidFill>
                          <a:latin typeface="Times New Roman"/>
                          <a:ea typeface="Times New Roman"/>
                          <a:cs typeface="Times New Roman"/>
                        </a:rPr>
                        <a:t> </a:t>
                      </a:r>
                      <a:endParaRPr lang="vi-VN" sz="2400" dirty="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vi-VN"/>
                    </a:p>
                  </a:txBody>
                  <a:tcPr/>
                </a:tc>
                <a:tc gridSpan="2">
                  <a:txBody>
                    <a:bodyPr/>
                    <a:lstStyle/>
                    <a:p>
                      <a:pPr marL="0" marR="0" algn="ctr">
                        <a:lnSpc>
                          <a:spcPct val="115000"/>
                        </a:lnSpc>
                        <a:spcBef>
                          <a:spcPts val="0"/>
                        </a:spcBef>
                        <a:spcAft>
                          <a:spcPts val="0"/>
                        </a:spcAft>
                      </a:pPr>
                      <a:r>
                        <a:rPr lang="en-US" sz="2400" b="1" dirty="0">
                          <a:solidFill>
                            <a:srgbClr val="222222"/>
                          </a:solidFill>
                          <a:latin typeface="Times New Roman"/>
                          <a:ea typeface="Times New Roman"/>
                          <a:cs typeface="Times New Roman"/>
                        </a:rPr>
                        <a:t>CĐ</a:t>
                      </a:r>
                      <a:r>
                        <a:rPr lang="en-US" sz="2400" dirty="0">
                          <a:solidFill>
                            <a:srgbClr val="222222"/>
                          </a:solidFill>
                          <a:latin typeface="Times New Roman"/>
                          <a:ea typeface="Times New Roman"/>
                          <a:cs typeface="Times New Roman"/>
                        </a:rPr>
                        <a:t> </a:t>
                      </a:r>
                      <a:endParaRPr lang="vi-VN" sz="2400" dirty="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vi-VN"/>
                    </a:p>
                  </a:txBody>
                  <a:tcPr/>
                </a:tc>
              </a:tr>
              <a:tr h="407797">
                <a:tc>
                  <a:txBody>
                    <a:bodyPr/>
                    <a:lstStyle/>
                    <a:p>
                      <a:pPr>
                        <a:lnSpc>
                          <a:spcPct val="115000"/>
                        </a:lnSpc>
                      </a:pPr>
                      <a:endParaRPr lang="vi-VN" sz="2400">
                        <a:latin typeface="Arial"/>
                        <a:ea typeface="Times New Roman"/>
                        <a:cs typeface="Times New Roman"/>
                      </a:endParaRPr>
                    </a:p>
                  </a:txBody>
                  <a:tcPr marL="68580" marR="68580" marT="6985"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i="1">
                          <a:solidFill>
                            <a:srgbClr val="222222"/>
                          </a:solidFill>
                          <a:latin typeface="Times New Roman"/>
                          <a:ea typeface="Times New Roman"/>
                          <a:cs typeface="Times New Roman"/>
                        </a:rPr>
                        <a:t>Công lập</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i="1">
                          <a:solidFill>
                            <a:srgbClr val="222222"/>
                          </a:solidFill>
                          <a:latin typeface="Times New Roman"/>
                          <a:ea typeface="Times New Roman"/>
                          <a:cs typeface="Times New Roman"/>
                        </a:rPr>
                        <a:t>NCL</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i="1">
                          <a:solidFill>
                            <a:srgbClr val="222222"/>
                          </a:solidFill>
                          <a:latin typeface="Times New Roman"/>
                          <a:ea typeface="Times New Roman"/>
                          <a:cs typeface="Times New Roman"/>
                        </a:rPr>
                        <a:t>Công lập</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i="1">
                          <a:solidFill>
                            <a:srgbClr val="222222"/>
                          </a:solidFill>
                          <a:latin typeface="Times New Roman"/>
                          <a:ea typeface="Times New Roman"/>
                          <a:cs typeface="Times New Roman"/>
                        </a:rPr>
                        <a:t>NCL</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i="1">
                          <a:solidFill>
                            <a:srgbClr val="222222"/>
                          </a:solidFill>
                          <a:latin typeface="Times New Roman"/>
                          <a:ea typeface="Times New Roman"/>
                          <a:cs typeface="Times New Roman"/>
                        </a:rPr>
                        <a:t>Công lập</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i="1">
                          <a:solidFill>
                            <a:srgbClr val="222222"/>
                          </a:solidFill>
                          <a:latin typeface="Times New Roman"/>
                          <a:ea typeface="Times New Roman"/>
                          <a:cs typeface="Times New Roman"/>
                        </a:rPr>
                        <a:t>NCL</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7797">
                <a:tc>
                  <a:txBody>
                    <a:bodyPr/>
                    <a:lstStyle/>
                    <a:p>
                      <a:pPr marL="0" marR="0">
                        <a:lnSpc>
                          <a:spcPct val="115000"/>
                        </a:lnSpc>
                        <a:spcBef>
                          <a:spcPts val="0"/>
                        </a:spcBef>
                        <a:spcAft>
                          <a:spcPts val="0"/>
                        </a:spcAft>
                      </a:pPr>
                      <a:r>
                        <a:rPr lang="en-US" sz="2400" b="1">
                          <a:solidFill>
                            <a:srgbClr val="222222"/>
                          </a:solidFill>
                          <a:latin typeface="Times New Roman"/>
                          <a:ea typeface="Times New Roman"/>
                          <a:cs typeface="Times New Roman"/>
                        </a:rPr>
                        <a:t>2012</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91%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73%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83%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64%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79%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57%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7797">
                <a:tc>
                  <a:txBody>
                    <a:bodyPr/>
                    <a:lstStyle/>
                    <a:p>
                      <a:pPr marL="0" marR="0">
                        <a:lnSpc>
                          <a:spcPct val="115000"/>
                        </a:lnSpc>
                        <a:spcBef>
                          <a:spcPts val="0"/>
                        </a:spcBef>
                        <a:spcAft>
                          <a:spcPts val="0"/>
                        </a:spcAft>
                      </a:pPr>
                      <a:r>
                        <a:rPr lang="en-US" sz="2400" b="1">
                          <a:solidFill>
                            <a:srgbClr val="222222"/>
                          </a:solidFill>
                          <a:latin typeface="Times New Roman"/>
                          <a:ea typeface="Times New Roman"/>
                          <a:cs typeface="Times New Roman"/>
                        </a:rPr>
                        <a:t>2013</a:t>
                      </a:r>
                      <a:r>
                        <a:rPr lang="en-US" sz="2400">
                          <a:solidFill>
                            <a:srgbClr val="222222"/>
                          </a:solidFill>
                          <a:latin typeface="Times New Roman"/>
                          <a:ea typeface="Times New Roman"/>
                          <a:cs typeface="Times New Roman"/>
                        </a:rPr>
                        <a:t>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98,26%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72,51%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74,74%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48,14%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a:solidFill>
                            <a:srgbClr val="222222"/>
                          </a:solidFill>
                          <a:latin typeface="Times New Roman"/>
                          <a:ea typeface="Times New Roman"/>
                          <a:cs typeface="Times New Roman"/>
                        </a:rPr>
                        <a:t>64,96% </a:t>
                      </a:r>
                      <a:endParaRPr lang="vi-VN" sz="240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2400" dirty="0">
                          <a:solidFill>
                            <a:srgbClr val="222222"/>
                          </a:solidFill>
                          <a:latin typeface="Times New Roman"/>
                          <a:ea typeface="Times New Roman"/>
                          <a:cs typeface="Times New Roman"/>
                        </a:rPr>
                        <a:t>36,37% </a:t>
                      </a:r>
                      <a:endParaRPr lang="vi-VN" sz="2400" dirty="0">
                        <a:latin typeface="Times New Roman"/>
                        <a:ea typeface="Arial"/>
                        <a:cs typeface="Times New Roman"/>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990600"/>
          <a:ext cx="9144000" cy="5181603"/>
        </p:xfrm>
        <a:graphic>
          <a:graphicData uri="http://schemas.openxmlformats.org/drawingml/2006/table">
            <a:tbl>
              <a:tblPr/>
              <a:tblGrid>
                <a:gridCol w="1321266"/>
                <a:gridCol w="2548156"/>
                <a:gridCol w="2642532"/>
                <a:gridCol w="2632046"/>
              </a:tblGrid>
              <a:tr h="442487">
                <a:tc>
                  <a:txBody>
                    <a:bodyPr/>
                    <a:lstStyle/>
                    <a:p>
                      <a:pPr marL="45720" marR="0" algn="ctr">
                        <a:lnSpc>
                          <a:spcPct val="115000"/>
                        </a:lnSpc>
                        <a:spcBef>
                          <a:spcPts val="0"/>
                        </a:spcBef>
                        <a:spcAft>
                          <a:spcPts val="0"/>
                        </a:spcAft>
                        <a:tabLst>
                          <a:tab pos="57150" algn="l"/>
                        </a:tabLst>
                      </a:pPr>
                      <a:r>
                        <a:rPr lang="en-US" sz="2000" b="1" dirty="0" err="1">
                          <a:latin typeface="Times New Roman"/>
                          <a:ea typeface="Arial"/>
                          <a:cs typeface="Times New Roman"/>
                        </a:rPr>
                        <a:t>Cụm</a:t>
                      </a:r>
                      <a:r>
                        <a:rPr lang="en-US" sz="2000" b="1" dirty="0">
                          <a:latin typeface="Times New Roman"/>
                          <a:ea typeface="Arial"/>
                          <a:cs typeface="Times New Roman"/>
                        </a:rPr>
                        <a:t> </a:t>
                      </a:r>
                      <a:r>
                        <a:rPr lang="en-US" sz="2000" b="1" dirty="0" err="1">
                          <a:latin typeface="Times New Roman"/>
                          <a:ea typeface="Arial"/>
                          <a:cs typeface="Times New Roman"/>
                        </a:rPr>
                        <a:t>thi</a:t>
                      </a:r>
                      <a:endParaRPr lang="vi-VN" sz="2000" dirty="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46990" algn="l"/>
                        </a:tabLst>
                      </a:pPr>
                      <a:r>
                        <a:rPr lang="en-US" sz="2000" b="1">
                          <a:latin typeface="Times New Roman"/>
                          <a:ea typeface="Arial"/>
                          <a:cs typeface="Times New Roman"/>
                        </a:rPr>
                        <a:t>2012</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0" algn="l"/>
                        </a:tabLst>
                      </a:pPr>
                      <a:r>
                        <a:rPr lang="en-US" sz="2000" b="1">
                          <a:latin typeface="Times New Roman"/>
                          <a:ea typeface="Arial"/>
                          <a:cs typeface="Times New Roman"/>
                        </a:rPr>
                        <a:t>2013</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 marR="0" indent="-45720" algn="ctr">
                        <a:lnSpc>
                          <a:spcPct val="115000"/>
                        </a:lnSpc>
                        <a:spcBef>
                          <a:spcPts val="0"/>
                        </a:spcBef>
                        <a:spcAft>
                          <a:spcPts val="0"/>
                        </a:spcAft>
                        <a:tabLst>
                          <a:tab pos="41275" algn="l"/>
                        </a:tabLst>
                      </a:pPr>
                      <a:r>
                        <a:rPr lang="en-US" sz="2000" b="1">
                          <a:latin typeface="Times New Roman"/>
                          <a:ea typeface="Arial"/>
                          <a:cs typeface="Times New Roman"/>
                        </a:rPr>
                        <a:t>2014</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4779">
                <a:tc>
                  <a:txBody>
                    <a:bodyPr/>
                    <a:lstStyle/>
                    <a:p>
                      <a:pPr marL="45720" marR="0">
                        <a:lnSpc>
                          <a:spcPct val="115000"/>
                        </a:lnSpc>
                        <a:spcBef>
                          <a:spcPts val="0"/>
                        </a:spcBef>
                        <a:spcAft>
                          <a:spcPts val="0"/>
                        </a:spcAft>
                        <a:tabLst>
                          <a:tab pos="57150" algn="l"/>
                        </a:tabLst>
                      </a:pPr>
                      <a:r>
                        <a:rPr lang="en-US" sz="2000" b="1">
                          <a:latin typeface="Times New Roman"/>
                          <a:ea typeface="Arial"/>
                          <a:cs typeface="Times New Roman"/>
                        </a:rPr>
                        <a:t>Hải Phòng </a:t>
                      </a:r>
                      <a:endParaRPr lang="vi-VN" sz="2000">
                        <a:latin typeface="Times New Roman"/>
                        <a:ea typeface="Arial"/>
                        <a:cs typeface="Times New Roman"/>
                      </a:endParaRPr>
                    </a:p>
                  </a:txBody>
                  <a:tcPr marL="68580" marR="68580" marT="57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2540" algn="l"/>
                        </a:tabLst>
                      </a:pPr>
                      <a:r>
                        <a:rPr lang="en-US" sz="2000" b="1">
                          <a:latin typeface="Times New Roman"/>
                          <a:ea typeface="Arial"/>
                          <a:cs typeface="Times New Roman"/>
                        </a:rPr>
                        <a:t>36.891 </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0" algn="l"/>
                        </a:tabLst>
                      </a:pPr>
                      <a:r>
                        <a:rPr lang="vi-VN" sz="2000" b="1">
                          <a:latin typeface="Times New Roman"/>
                          <a:ea typeface="Arial"/>
                          <a:cs typeface="Times New Roman"/>
                        </a:rPr>
                        <a:t>33.877  </a:t>
                      </a:r>
                      <a:r>
                        <a:rPr lang="vi-VN" sz="2000">
                          <a:latin typeface="Times New Roman"/>
                          <a:ea typeface="Arial"/>
                          <a:cs typeface="Times New Roman"/>
                        </a:rPr>
                        <a:t>(thi vào 39 trường ĐH ở Hà Nội và trường ĐH Hàng Hải)</a:t>
                      </a: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 marR="0" indent="-45720">
                        <a:lnSpc>
                          <a:spcPct val="115000"/>
                        </a:lnSpc>
                        <a:spcBef>
                          <a:spcPts val="0"/>
                        </a:spcBef>
                        <a:spcAft>
                          <a:spcPts val="0"/>
                        </a:spcAft>
                        <a:tabLst>
                          <a:tab pos="-11430" algn="l"/>
                        </a:tabLst>
                      </a:pPr>
                      <a:r>
                        <a:rPr lang="vi-VN" sz="2000" b="1">
                          <a:latin typeface="Times New Roman"/>
                          <a:ea typeface="Arial"/>
                          <a:cs typeface="Times New Roman"/>
                        </a:rPr>
                        <a:t>32.082</a:t>
                      </a:r>
                      <a:r>
                        <a:rPr lang="vi-VN" sz="2000">
                          <a:latin typeface="Times New Roman"/>
                          <a:ea typeface="Arial"/>
                          <a:cs typeface="Times New Roman"/>
                        </a:rPr>
                        <a:t> (thi vào 44 trường ĐH ở Hà Nội và trường ĐH Hàng Hải)</a:t>
                      </a: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6138">
                <a:tc>
                  <a:txBody>
                    <a:bodyPr/>
                    <a:lstStyle/>
                    <a:p>
                      <a:pPr marL="45720" marR="0">
                        <a:lnSpc>
                          <a:spcPct val="115000"/>
                        </a:lnSpc>
                        <a:spcBef>
                          <a:spcPts val="0"/>
                        </a:spcBef>
                        <a:spcAft>
                          <a:spcPts val="0"/>
                        </a:spcAft>
                        <a:tabLst>
                          <a:tab pos="57150" algn="l"/>
                        </a:tabLst>
                      </a:pPr>
                      <a:r>
                        <a:rPr lang="en-US" sz="2000" b="1">
                          <a:latin typeface="Times New Roman"/>
                          <a:ea typeface="Arial"/>
                          <a:cs typeface="Times New Roman"/>
                        </a:rPr>
                        <a:t>Vinh </a:t>
                      </a:r>
                      <a:endParaRPr lang="vi-VN" sz="2000">
                        <a:latin typeface="Times New Roman"/>
                        <a:ea typeface="Arial"/>
                        <a:cs typeface="Times New Roman"/>
                      </a:endParaRPr>
                    </a:p>
                  </a:txBody>
                  <a:tcPr marL="68580" marR="68580" marT="57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2540" algn="l"/>
                        </a:tabLst>
                      </a:pPr>
                      <a:r>
                        <a:rPr lang="vi-VN" sz="2000" b="1">
                          <a:latin typeface="Times New Roman"/>
                          <a:ea typeface="Arial"/>
                          <a:cs typeface="Times New Roman"/>
                        </a:rPr>
                        <a:t>84.264 </a:t>
                      </a:r>
                      <a:endParaRPr lang="vi-VN" sz="2000">
                        <a:latin typeface="Times New Roman"/>
                        <a:ea typeface="Arial"/>
                        <a:cs typeface="Times New Roman"/>
                      </a:endParaRPr>
                    </a:p>
                    <a:p>
                      <a:pPr marL="0" marR="0">
                        <a:lnSpc>
                          <a:spcPct val="115000"/>
                        </a:lnSpc>
                        <a:spcBef>
                          <a:spcPts val="0"/>
                        </a:spcBef>
                        <a:spcAft>
                          <a:spcPts val="0"/>
                        </a:spcAft>
                        <a:tabLst>
                          <a:tab pos="-2540" algn="l"/>
                        </a:tabLst>
                      </a:pPr>
                      <a:r>
                        <a:rPr lang="vi-VN" sz="2000">
                          <a:latin typeface="Times New Roman"/>
                          <a:ea typeface="Arial"/>
                          <a:cs typeface="Times New Roman"/>
                        </a:rPr>
                        <a:t>(35.573 thi vào các trường ĐH ở Hà Nội; </a:t>
                      </a:r>
                      <a:r>
                        <a:rPr lang="vi-VN" sz="2000" i="1">
                          <a:latin typeface="Times New Roman"/>
                          <a:ea typeface="Arial"/>
                          <a:cs typeface="Times New Roman"/>
                        </a:rPr>
                        <a:t>12.718 thi vào các trường ĐH tpHCM) </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0" algn="l"/>
                        </a:tabLst>
                      </a:pPr>
                      <a:r>
                        <a:rPr lang="vi-VN" sz="2000" b="1">
                          <a:latin typeface="Times New Roman"/>
                          <a:ea typeface="Arial"/>
                          <a:cs typeface="Times New Roman"/>
                        </a:rPr>
                        <a:t>62.063 </a:t>
                      </a:r>
                      <a:endParaRPr lang="vi-VN" sz="2000">
                        <a:latin typeface="Times New Roman"/>
                        <a:ea typeface="Arial"/>
                        <a:cs typeface="Times New Roman"/>
                      </a:endParaRPr>
                    </a:p>
                    <a:p>
                      <a:pPr marL="0" marR="0">
                        <a:lnSpc>
                          <a:spcPct val="115000"/>
                        </a:lnSpc>
                        <a:spcBef>
                          <a:spcPts val="0"/>
                        </a:spcBef>
                        <a:spcAft>
                          <a:spcPts val="0"/>
                        </a:spcAft>
                        <a:tabLst>
                          <a:tab pos="0" algn="l"/>
                        </a:tabLst>
                      </a:pPr>
                      <a:r>
                        <a:rPr lang="vi-VN" sz="2000">
                          <a:latin typeface="Times New Roman"/>
                          <a:ea typeface="Arial"/>
                          <a:cs typeface="Times New Roman"/>
                        </a:rPr>
                        <a:t>(30.174 thi vào các trường ĐH ở Hà Nội; </a:t>
                      </a:r>
                    </a:p>
                    <a:p>
                      <a:pPr marL="0" marR="0">
                        <a:lnSpc>
                          <a:spcPct val="115000"/>
                        </a:lnSpc>
                        <a:spcBef>
                          <a:spcPts val="0"/>
                        </a:spcBef>
                        <a:spcAft>
                          <a:spcPts val="0"/>
                        </a:spcAft>
                        <a:tabLst>
                          <a:tab pos="0" algn="l"/>
                        </a:tabLst>
                      </a:pPr>
                      <a:r>
                        <a:rPr lang="vi-VN" sz="2000" i="1">
                          <a:latin typeface="Times New Roman"/>
                          <a:ea typeface="Arial"/>
                          <a:cs typeface="Times New Roman"/>
                        </a:rPr>
                        <a:t>8.551 thi vào các trường ĐH ở tpHCM)</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 marR="0" indent="-45720">
                        <a:lnSpc>
                          <a:spcPct val="115000"/>
                        </a:lnSpc>
                        <a:spcBef>
                          <a:spcPts val="0"/>
                        </a:spcBef>
                        <a:spcAft>
                          <a:spcPts val="0"/>
                        </a:spcAft>
                        <a:tabLst>
                          <a:tab pos="-11430" algn="l"/>
                        </a:tabLst>
                      </a:pPr>
                      <a:r>
                        <a:rPr lang="vi-VN" sz="2000" b="1" dirty="0">
                          <a:latin typeface="Times New Roman"/>
                          <a:ea typeface="Arial"/>
                          <a:cs typeface="Times New Roman"/>
                        </a:rPr>
                        <a:t>46.116 </a:t>
                      </a:r>
                      <a:endParaRPr lang="vi-VN" sz="2000" dirty="0">
                        <a:latin typeface="Times New Roman"/>
                        <a:ea typeface="Arial"/>
                        <a:cs typeface="Times New Roman"/>
                      </a:endParaRPr>
                    </a:p>
                    <a:p>
                      <a:pPr marL="45720" marR="0" indent="-45720" algn="just" fontAlgn="base">
                        <a:lnSpc>
                          <a:spcPct val="100000"/>
                        </a:lnSpc>
                        <a:spcBef>
                          <a:spcPts val="0"/>
                        </a:spcBef>
                        <a:spcAft>
                          <a:spcPts val="0"/>
                        </a:spcAft>
                        <a:tabLst>
                          <a:tab pos="-11430" algn="l"/>
                        </a:tabLst>
                      </a:pPr>
                      <a:r>
                        <a:rPr lang="vi-VN" sz="2000" dirty="0">
                          <a:latin typeface="Arial"/>
                          <a:ea typeface="Times New Roman"/>
                          <a:cs typeface="Times New Roman"/>
                        </a:rPr>
                        <a:t>(</a:t>
                      </a:r>
                      <a:r>
                        <a:rPr lang="vi-VN" sz="2000" dirty="0">
                          <a:latin typeface="Times New Roman" pitchFamily="18" charset="0"/>
                          <a:ea typeface="Times New Roman"/>
                          <a:cs typeface="Times New Roman" pitchFamily="18" charset="0"/>
                        </a:rPr>
                        <a:t>23.722 thí sinh thi vào 46 trường ĐH tại Hà Nội;  </a:t>
                      </a:r>
                      <a:r>
                        <a:rPr lang="vi-VN" sz="2000" i="1" dirty="0">
                          <a:latin typeface="Times New Roman" pitchFamily="18" charset="0"/>
                          <a:ea typeface="Times New Roman"/>
                          <a:cs typeface="Times New Roman" pitchFamily="18" charset="0"/>
                        </a:rPr>
                        <a:t>6.197 thí sinh thi vào 33 trường đại học tại tpHCM</a:t>
                      </a:r>
                      <a:r>
                        <a:rPr lang="vi-VN" sz="2000" dirty="0">
                          <a:latin typeface="Times New Roman" pitchFamily="18" charset="0"/>
                          <a:ea typeface="Times New Roman"/>
                          <a:cs typeface="Times New Roman" pitchFamily="18" charset="0"/>
                        </a:rPr>
                        <a:t>)</a:t>
                      </a: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3420">
                <a:tc>
                  <a:txBody>
                    <a:bodyPr/>
                    <a:lstStyle/>
                    <a:p>
                      <a:pPr marL="45720" marR="0">
                        <a:lnSpc>
                          <a:spcPct val="115000"/>
                        </a:lnSpc>
                        <a:spcBef>
                          <a:spcPts val="0"/>
                        </a:spcBef>
                        <a:spcAft>
                          <a:spcPts val="0"/>
                        </a:spcAft>
                        <a:tabLst>
                          <a:tab pos="57150" algn="l"/>
                        </a:tabLst>
                      </a:pPr>
                      <a:r>
                        <a:rPr lang="en-US" sz="2000" b="1">
                          <a:latin typeface="Times New Roman"/>
                          <a:ea typeface="Arial"/>
                          <a:cs typeface="Times New Roman"/>
                        </a:rPr>
                        <a:t>Quy Nhơn </a:t>
                      </a:r>
                      <a:endParaRPr lang="vi-VN" sz="2000">
                        <a:latin typeface="Times New Roman"/>
                        <a:ea typeface="Arial"/>
                        <a:cs typeface="Times New Roman"/>
                      </a:endParaRPr>
                    </a:p>
                  </a:txBody>
                  <a:tcPr marL="68580" marR="68580" marT="57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2540" algn="l"/>
                        </a:tabLst>
                      </a:pPr>
                      <a:r>
                        <a:rPr lang="en-US" sz="2000" b="1">
                          <a:latin typeface="Times New Roman"/>
                          <a:ea typeface="Arial"/>
                          <a:cs typeface="Times New Roman"/>
                        </a:rPr>
                        <a:t>~77.000 </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0" algn="l"/>
                        </a:tabLst>
                      </a:pPr>
                      <a:r>
                        <a:rPr lang="en-US" sz="2000" b="1">
                          <a:latin typeface="Times New Roman"/>
                          <a:ea typeface="Arial"/>
                          <a:cs typeface="Times New Roman"/>
                        </a:rPr>
                        <a:t>~71.000</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 marR="0" indent="-45720">
                        <a:lnSpc>
                          <a:spcPct val="115000"/>
                        </a:lnSpc>
                        <a:spcBef>
                          <a:spcPts val="0"/>
                        </a:spcBef>
                        <a:spcAft>
                          <a:spcPts val="0"/>
                        </a:spcAft>
                        <a:tabLst>
                          <a:tab pos="-11430" algn="l"/>
                        </a:tabLst>
                      </a:pPr>
                      <a:r>
                        <a:rPr lang="en-US" sz="2000" b="1" dirty="0">
                          <a:latin typeface="Times New Roman"/>
                          <a:ea typeface="Arial"/>
                          <a:cs typeface="Times New Roman"/>
                        </a:rPr>
                        <a:t>62.137 </a:t>
                      </a:r>
                      <a:endParaRPr lang="vi-VN" sz="2000" dirty="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4779">
                <a:tc>
                  <a:txBody>
                    <a:bodyPr/>
                    <a:lstStyle/>
                    <a:p>
                      <a:pPr marL="45720" marR="0">
                        <a:lnSpc>
                          <a:spcPct val="115000"/>
                        </a:lnSpc>
                        <a:spcBef>
                          <a:spcPts val="0"/>
                        </a:spcBef>
                        <a:spcAft>
                          <a:spcPts val="0"/>
                        </a:spcAft>
                        <a:tabLst>
                          <a:tab pos="57150" algn="l"/>
                        </a:tabLst>
                      </a:pPr>
                      <a:r>
                        <a:rPr lang="en-US" sz="2000" b="1">
                          <a:latin typeface="Times New Roman"/>
                          <a:ea typeface="Arial"/>
                          <a:cs typeface="Times New Roman"/>
                        </a:rPr>
                        <a:t>Cần Thơ </a:t>
                      </a:r>
                      <a:endParaRPr lang="vi-VN" sz="2000">
                        <a:latin typeface="Times New Roman"/>
                        <a:ea typeface="Arial"/>
                        <a:cs typeface="Times New Roman"/>
                      </a:endParaRPr>
                    </a:p>
                  </a:txBody>
                  <a:tcPr marL="68580" marR="68580" marT="57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2540" algn="l"/>
                        </a:tabLst>
                      </a:pPr>
                      <a:r>
                        <a:rPr lang="vi-VN" sz="2000" b="1">
                          <a:latin typeface="Times New Roman"/>
                          <a:ea typeface="Arial"/>
                          <a:cs typeface="Times New Roman"/>
                        </a:rPr>
                        <a:t>100.067 </a:t>
                      </a:r>
                      <a:endParaRPr lang="vi-VN" sz="2000">
                        <a:latin typeface="Times New Roman"/>
                        <a:ea typeface="Arial"/>
                        <a:cs typeface="Times New Roman"/>
                      </a:endParaRPr>
                    </a:p>
                    <a:p>
                      <a:pPr marL="0" marR="0">
                        <a:lnSpc>
                          <a:spcPct val="115000"/>
                        </a:lnSpc>
                        <a:spcBef>
                          <a:spcPts val="0"/>
                        </a:spcBef>
                        <a:spcAft>
                          <a:spcPts val="0"/>
                        </a:spcAft>
                        <a:tabLst>
                          <a:tab pos="-2540" algn="l"/>
                        </a:tabLst>
                      </a:pPr>
                      <a:r>
                        <a:rPr lang="vi-VN" sz="2000" i="1">
                          <a:latin typeface="Times New Roman"/>
                          <a:ea typeface="Arial"/>
                          <a:cs typeface="Times New Roman"/>
                        </a:rPr>
                        <a:t>(15.819 thi vào các trường ĐH ở tpHCM)</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tabLst>
                          <a:tab pos="0" algn="l"/>
                        </a:tabLst>
                      </a:pPr>
                      <a:r>
                        <a:rPr lang="vi-VN" sz="2000" b="1">
                          <a:latin typeface="Times New Roman"/>
                          <a:ea typeface="Arial"/>
                          <a:cs typeface="Times New Roman"/>
                        </a:rPr>
                        <a:t>105.533 </a:t>
                      </a:r>
                      <a:endParaRPr lang="vi-VN" sz="2000">
                        <a:latin typeface="Times New Roman"/>
                        <a:ea typeface="Arial"/>
                        <a:cs typeface="Times New Roman"/>
                      </a:endParaRPr>
                    </a:p>
                    <a:p>
                      <a:pPr marL="0" marR="0">
                        <a:lnSpc>
                          <a:spcPct val="115000"/>
                        </a:lnSpc>
                        <a:spcBef>
                          <a:spcPts val="0"/>
                        </a:spcBef>
                        <a:spcAft>
                          <a:spcPts val="0"/>
                        </a:spcAft>
                        <a:tabLst>
                          <a:tab pos="0" algn="l"/>
                        </a:tabLst>
                      </a:pPr>
                      <a:r>
                        <a:rPr lang="vi-VN" sz="2000" i="1">
                          <a:latin typeface="Times New Roman"/>
                          <a:ea typeface="Arial"/>
                          <a:cs typeface="Times New Roman"/>
                        </a:rPr>
                        <a:t>(15.590 thi vào các trường ĐH ở tpHCM)</a:t>
                      </a:r>
                      <a:endParaRPr lang="vi-VN" sz="200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 marR="0" indent="-45720">
                        <a:lnSpc>
                          <a:spcPct val="115000"/>
                        </a:lnSpc>
                        <a:spcBef>
                          <a:spcPts val="0"/>
                        </a:spcBef>
                        <a:spcAft>
                          <a:spcPts val="0"/>
                        </a:spcAft>
                        <a:tabLst>
                          <a:tab pos="-11430" algn="l"/>
                        </a:tabLst>
                      </a:pPr>
                      <a:r>
                        <a:rPr lang="vi-VN" sz="2000" b="1" dirty="0">
                          <a:latin typeface="Times New Roman"/>
                          <a:ea typeface="Arial"/>
                          <a:cs typeface="Times New Roman"/>
                        </a:rPr>
                        <a:t>95.306 </a:t>
                      </a:r>
                      <a:endParaRPr lang="vi-VN" sz="2000" dirty="0">
                        <a:latin typeface="Times New Roman"/>
                        <a:ea typeface="Arial"/>
                        <a:cs typeface="Times New Roman"/>
                      </a:endParaRPr>
                    </a:p>
                    <a:p>
                      <a:pPr marL="45720" marR="0" indent="-45720">
                        <a:lnSpc>
                          <a:spcPct val="115000"/>
                        </a:lnSpc>
                        <a:spcBef>
                          <a:spcPts val="0"/>
                        </a:spcBef>
                        <a:spcAft>
                          <a:spcPts val="0"/>
                        </a:spcAft>
                        <a:tabLst>
                          <a:tab pos="-11430" algn="l"/>
                        </a:tabLst>
                      </a:pPr>
                      <a:r>
                        <a:rPr lang="vi-VN" sz="2000" i="1" dirty="0">
                          <a:latin typeface="Times New Roman"/>
                          <a:ea typeface="Arial"/>
                          <a:cs typeface="Times New Roman"/>
                        </a:rPr>
                        <a:t>(14.341 thi vào các trường ĐH ở tpHCM)</a:t>
                      </a:r>
                      <a:endParaRPr lang="vi-VN" sz="2000" dirty="0">
                        <a:latin typeface="Times New Roman"/>
                        <a:ea typeface="Arial"/>
                        <a:cs typeface="Times New Roman"/>
                      </a:endParaRPr>
                    </a:p>
                  </a:txBody>
                  <a:tcPr marL="68580" marR="68580" marT="57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TextBox 2"/>
          <p:cNvSpPr txBox="1"/>
          <p:nvPr/>
        </p:nvSpPr>
        <p:spPr>
          <a:xfrm>
            <a:off x="0" y="76200"/>
            <a:ext cx="9144000" cy="707886"/>
          </a:xfrm>
          <a:prstGeom prst="rect">
            <a:avLst/>
          </a:prstGeom>
          <a:noFill/>
        </p:spPr>
        <p:txBody>
          <a:bodyPr wrap="square" rtlCol="0">
            <a:spAutoFit/>
          </a:bodyPr>
          <a:lstStyle/>
          <a:p>
            <a:r>
              <a:rPr lang="vi-VN" sz="4000" b="1" dirty="0" smtClean="0">
                <a:solidFill>
                  <a:srgbClr val="FF0000"/>
                </a:solidFill>
                <a:latin typeface="+mj-lt"/>
              </a:rPr>
              <a:t>Các cụm thi đại học từ 2014 trở về trước</a:t>
            </a:r>
            <a:endParaRPr lang="vi-VN" sz="4000" b="1" dirty="0">
              <a:solidFill>
                <a:srgbClr val="FF0000"/>
              </a:solidFill>
              <a:latin typeface="+mj-lt"/>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23</a:t>
            </a:fld>
            <a:endParaRPr lang="en-US"/>
          </a:p>
        </p:txBody>
      </p:sp>
      <p:sp>
        <p:nvSpPr>
          <p:cNvPr id="3" name="Rectangle 2"/>
          <p:cNvSpPr/>
          <p:nvPr/>
        </p:nvSpPr>
        <p:spPr>
          <a:xfrm>
            <a:off x="228600" y="1524000"/>
            <a:ext cx="8526693" cy="2123658"/>
          </a:xfrm>
          <a:prstGeom prst="rect">
            <a:avLst/>
          </a:prstGeom>
        </p:spPr>
        <p:txBody>
          <a:bodyPr wrap="none">
            <a:spAutoFit/>
          </a:bodyPr>
          <a:lstStyle/>
          <a:p>
            <a:r>
              <a:rPr lang="en-US" sz="4400" b="1" dirty="0" err="1" smtClean="0">
                <a:solidFill>
                  <a:srgbClr val="FF0000"/>
                </a:solidFill>
                <a:latin typeface="Times New Roman" pitchFamily="18" charset="0"/>
                <a:cs typeface="Times New Roman" pitchFamily="18" charset="0"/>
              </a:rPr>
              <a:t>Phần</a:t>
            </a:r>
            <a:r>
              <a:rPr lang="en-US" sz="4400" b="1" dirty="0" smtClean="0">
                <a:solidFill>
                  <a:srgbClr val="FF0000"/>
                </a:solidFill>
                <a:latin typeface="Times New Roman" pitchFamily="18" charset="0"/>
                <a:cs typeface="Times New Roman" pitchFamily="18" charset="0"/>
              </a:rPr>
              <a:t> 3</a:t>
            </a:r>
          </a:p>
          <a:p>
            <a:r>
              <a:rPr lang="en-US" sz="4400" b="1" dirty="0" err="1" smtClean="0">
                <a:solidFill>
                  <a:srgbClr val="FF0000"/>
                </a:solidFill>
                <a:latin typeface="Times New Roman" pitchFamily="18" charset="0"/>
                <a:cs typeface="Times New Roman" pitchFamily="18" charset="0"/>
              </a:rPr>
              <a:t>Những</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nét</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chính</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của</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kỳ</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thi</a:t>
            </a:r>
            <a:r>
              <a:rPr lang="en-US" sz="4400" b="1" dirty="0" smtClean="0">
                <a:solidFill>
                  <a:srgbClr val="FF0000"/>
                </a:solidFill>
                <a:latin typeface="Times New Roman" pitchFamily="18" charset="0"/>
                <a:cs typeface="Times New Roman" pitchFamily="18" charset="0"/>
              </a:rPr>
              <a:t> </a:t>
            </a:r>
          </a:p>
          <a:p>
            <a:r>
              <a:rPr lang="en-US" sz="4400" b="1" dirty="0" err="1" smtClean="0">
                <a:solidFill>
                  <a:srgbClr val="FF0000"/>
                </a:solidFill>
                <a:latin typeface="Times New Roman" pitchFamily="18" charset="0"/>
                <a:cs typeface="Times New Roman" pitchFamily="18" charset="0"/>
              </a:rPr>
              <a:t>trung</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học</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phổ</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thông</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quốc</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gia</a:t>
            </a:r>
            <a:r>
              <a:rPr lang="en-US" sz="4400" b="1" dirty="0" smtClean="0">
                <a:solidFill>
                  <a:srgbClr val="FF0000"/>
                </a:solidFill>
                <a:latin typeface="Times New Roman" pitchFamily="18" charset="0"/>
                <a:cs typeface="Times New Roman" pitchFamily="18" charset="0"/>
              </a:rPr>
              <a:t> 2015</a:t>
            </a: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71271"/>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TỔ CHỨC THI</a:t>
            </a:r>
            <a:endParaRPr lang="vi-VN" sz="3600" b="1" dirty="0">
              <a:solidFill>
                <a:srgbClr val="FF0000"/>
              </a:solidFill>
              <a:latin typeface="Times New Roman" pitchFamily="18" charset="0"/>
              <a:cs typeface="Times New Roman" pitchFamily="18" charset="0"/>
            </a:endParaRPr>
          </a:p>
        </p:txBody>
      </p:sp>
      <p:sp>
        <p:nvSpPr>
          <p:cNvPr id="3" name="TextBox 2"/>
          <p:cNvSpPr txBox="1"/>
          <p:nvPr/>
        </p:nvSpPr>
        <p:spPr>
          <a:xfrm>
            <a:off x="0" y="1290221"/>
            <a:ext cx="9144000" cy="5262979"/>
          </a:xfrm>
          <a:prstGeom prst="rect">
            <a:avLst/>
          </a:prstGeom>
          <a:noFill/>
        </p:spPr>
        <p:txBody>
          <a:bodyPr wrap="square" rtlCol="0">
            <a:spAutoFit/>
          </a:bodyPr>
          <a:lstStyle/>
          <a:p>
            <a:pPr marL="261938" indent="-261938">
              <a:buAutoNum type="arabicParenR"/>
            </a:pPr>
            <a:r>
              <a:rPr lang="vi-VN" sz="2400" b="1" dirty="0" smtClean="0">
                <a:latin typeface="Times New Roman" pitchFamily="18" charset="0"/>
                <a:cs typeface="Times New Roman" pitchFamily="18" charset="0"/>
              </a:rPr>
              <a:t> Tổ chức thi theo cụm</a:t>
            </a:r>
            <a:r>
              <a:rPr lang="vi-VN" sz="2400" dirty="0" smtClean="0">
                <a:latin typeface="Times New Roman" pitchFamily="18" charset="0"/>
                <a:cs typeface="Times New Roman" pitchFamily="18" charset="0"/>
              </a:rPr>
              <a:t>:		</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a:t>
            </a:r>
            <a:r>
              <a:rPr lang="vi-VN" sz="2400" i="1" dirty="0" smtClean="0">
                <a:latin typeface="Times New Roman" pitchFamily="18" charset="0"/>
                <a:cs typeface="Times New Roman" pitchFamily="18" charset="0"/>
              </a:rPr>
              <a:t>Cụm thi liên tỉnh</a:t>
            </a:r>
            <a:r>
              <a:rPr lang="vi-VN" sz="2400" dirty="0" smtClean="0">
                <a:latin typeface="Times New Roman" pitchFamily="18" charset="0"/>
                <a:cs typeface="Times New Roman" pitchFamily="18" charset="0"/>
              </a:rPr>
              <a:t>: có 38 cụm thi liên tỉnh do các trường ĐH chủ trì tổ chức (Sở GDĐT phối hợp) qui mô khoảng 20 – 30 ngàn thí sinh/cụm.</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a:t>
            </a:r>
            <a:r>
              <a:rPr lang="vi-VN" sz="2400" i="1" dirty="0" smtClean="0">
                <a:latin typeface="Times New Roman" pitchFamily="18" charset="0"/>
                <a:cs typeface="Times New Roman" pitchFamily="18" charset="0"/>
              </a:rPr>
              <a:t>Cụm thi tỉnh:</a:t>
            </a:r>
            <a:r>
              <a:rPr lang="vi-VN" sz="2400" dirty="0" smtClean="0">
                <a:latin typeface="Times New Roman" pitchFamily="18" charset="0"/>
                <a:cs typeface="Times New Roman" pitchFamily="18" charset="0"/>
              </a:rPr>
              <a:t> do Sở GDĐT chủ trì (các trường ĐH phối hợp), dành cho các thí sinh không đăng ký xét tuyển vào các trường ĐH, CĐ bằng kết quả các môn thi THPT</a:t>
            </a:r>
            <a:r>
              <a:rPr lang="vi-VN" sz="2400" smtClean="0">
                <a:latin typeface="Times New Roman" pitchFamily="18" charset="0"/>
                <a:cs typeface="Times New Roman" pitchFamily="18" charset="0"/>
              </a:rPr>
              <a:t/>
            </a:r>
            <a:br>
              <a:rPr lang="vi-VN" sz="2400" smtClean="0">
                <a:latin typeface="Times New Roman" pitchFamily="18" charset="0"/>
                <a:cs typeface="Times New Roman" pitchFamily="18" charset="0"/>
              </a:rPr>
            </a:br>
            <a:r>
              <a:rPr lang="vi-VN" sz="2400" i="1" smtClean="0">
                <a:latin typeface="Times New Roman" pitchFamily="18" charset="0"/>
                <a:cs typeface="Times New Roman" pitchFamily="18" charset="0"/>
              </a:rPr>
              <a:t>Lưu </a:t>
            </a:r>
            <a:r>
              <a:rPr lang="vi-VN" sz="2400" i="1" dirty="0" smtClean="0">
                <a:latin typeface="Times New Roman" pitchFamily="18" charset="0"/>
                <a:cs typeface="Times New Roman" pitchFamily="18" charset="0"/>
              </a:rPr>
              <a:t>ý: nhiều trường ĐH chỉ xét thí sinh thi </a:t>
            </a:r>
            <a:r>
              <a:rPr lang="vi-VN" sz="2400" i="1" dirty="0" smtClean="0">
                <a:solidFill>
                  <a:srgbClr val="FF0000"/>
                </a:solidFill>
                <a:latin typeface="Times New Roman" pitchFamily="18" charset="0"/>
                <a:cs typeface="Times New Roman" pitchFamily="18" charset="0"/>
              </a:rPr>
              <a:t>ở các cụm do các trường ĐH tổ chức</a:t>
            </a:r>
            <a:r>
              <a:rPr lang="vi-VN" sz="2400" i="1" dirty="0" smtClean="0">
                <a:latin typeface="Times New Roman" pitchFamily="18" charset="0"/>
                <a:cs typeface="Times New Roman" pitchFamily="18" charset="0"/>
              </a:rPr>
              <a:t>	</a:t>
            </a:r>
          </a:p>
          <a:p>
            <a:pPr marL="261938" indent="-261938">
              <a:buAutoNum type="arabicParenR"/>
            </a:pPr>
            <a:r>
              <a:rPr lang="vi-VN" sz="2400" dirty="0" smtClean="0">
                <a:latin typeface="Times New Roman" pitchFamily="18" charset="0"/>
                <a:cs typeface="Times New Roman" pitchFamily="18" charset="0"/>
              </a:rPr>
              <a:t> </a:t>
            </a:r>
            <a:r>
              <a:rPr lang="vi-VN" sz="2400" b="1" dirty="0" smtClean="0">
                <a:latin typeface="Times New Roman" pitchFamily="18" charset="0"/>
                <a:cs typeface="Times New Roman" pitchFamily="18" charset="0"/>
              </a:rPr>
              <a:t>Đăng ký dự thi và ngày thi</a:t>
            </a:r>
            <a:r>
              <a:rPr lang="vi-VN" sz="2400" dirty="0" smtClean="0">
                <a:latin typeface="Times New Roman" pitchFamily="18" charset="0"/>
                <a:cs typeface="Times New Roman" pitchFamily="18" charset="0"/>
              </a:rPr>
              <a:t>: 	</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Thí sinh (TS) đang học lớp 12 sẽ đăng kí dự thi tại trường THPT đang học. TS tự do đăng kí thi tại địa điểm do </a:t>
            </a:r>
            <a:r>
              <a:rPr lang="vi-VN" sz="2400" smtClean="0">
                <a:latin typeface="Times New Roman" pitchFamily="18" charset="0"/>
                <a:cs typeface="Times New Roman" pitchFamily="18" charset="0"/>
              </a:rPr>
              <a:t>sở GDĐT </a:t>
            </a:r>
            <a:r>
              <a:rPr lang="vi-VN" sz="2400" dirty="0" smtClean="0">
                <a:latin typeface="Times New Roman" pitchFamily="18" charset="0"/>
                <a:cs typeface="Times New Roman" pitchFamily="18" charset="0"/>
              </a:rPr>
              <a:t>quy định. </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Thời gian nhận </a:t>
            </a:r>
            <a:r>
              <a:rPr lang="pt-BR" sz="2400" dirty="0" smtClean="0">
                <a:latin typeface="Times New Roman" pitchFamily="18" charset="0"/>
                <a:cs typeface="Times New Roman" pitchFamily="18" charset="0"/>
              </a:rPr>
              <a:t>hồ sơ </a:t>
            </a:r>
            <a:r>
              <a:rPr lang="vi-VN" sz="2400" dirty="0" smtClean="0">
                <a:latin typeface="Times New Roman" pitchFamily="18" charset="0"/>
                <a:cs typeface="Times New Roman" pitchFamily="18" charset="0"/>
              </a:rPr>
              <a:t> ĐKDT</a:t>
            </a:r>
            <a:r>
              <a:rPr lang="pt-BR" sz="2400" dirty="0" smtClean="0">
                <a:latin typeface="Times New Roman" pitchFamily="18" charset="0"/>
                <a:cs typeface="Times New Roman" pitchFamily="18" charset="0"/>
              </a:rPr>
              <a:t>: </a:t>
            </a:r>
            <a:r>
              <a:rPr lang="vi-VN" sz="2400" smtClean="0">
                <a:latin typeface="Times New Roman" pitchFamily="18" charset="0"/>
                <a:cs typeface="Times New Roman" pitchFamily="18" charset="0"/>
              </a:rPr>
              <a:t>từ </a:t>
            </a:r>
            <a:r>
              <a:rPr lang="en-US" sz="2400" smtClean="0">
                <a:latin typeface="Times New Roman" pitchFamily="18" charset="0"/>
                <a:cs typeface="Times New Roman" pitchFamily="18" charset="0"/>
              </a:rPr>
              <a:t>0</a:t>
            </a:r>
            <a:r>
              <a:rPr lang="vi-VN" sz="2400" smtClean="0">
                <a:latin typeface="Times New Roman" pitchFamily="18" charset="0"/>
                <a:cs typeface="Times New Roman" pitchFamily="18" charset="0"/>
              </a:rPr>
              <a:t>1 </a:t>
            </a:r>
            <a:r>
              <a:rPr lang="vi-VN" sz="2400" dirty="0" smtClean="0">
                <a:latin typeface="Times New Roman" pitchFamily="18" charset="0"/>
                <a:cs typeface="Times New Roman" pitchFamily="18" charset="0"/>
              </a:rPr>
              <a:t>– 30/</a:t>
            </a:r>
            <a:r>
              <a:rPr lang="pt-BR" sz="2400" dirty="0" smtClean="0">
                <a:latin typeface="Times New Roman" pitchFamily="18" charset="0"/>
                <a:cs typeface="Times New Roman" pitchFamily="18" charset="0"/>
              </a:rPr>
              <a:t>4</a:t>
            </a:r>
            <a:r>
              <a:rPr lang="vi-VN" sz="2400" dirty="0" smtClean="0">
                <a:latin typeface="Times New Roman" pitchFamily="18" charset="0"/>
                <a:cs typeface="Times New Roman" pitchFamily="18" charset="0"/>
              </a:rPr>
              <a:t>/2015</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Thời gian tổ chức kỳ thi THPT quốc gia ngày 1, 2, 3, 4/7/2015)</a:t>
            </a:r>
            <a:br>
              <a:rPr lang="vi-VN" sz="2400" dirty="0" smtClean="0">
                <a:latin typeface="Times New Roman" pitchFamily="18" charset="0"/>
                <a:cs typeface="Times New Roman" pitchFamily="18" charset="0"/>
              </a:rPr>
            </a:br>
            <a:endParaRPr lang="vi-VN" sz="24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sp>
        <p:nvSpPr>
          <p:cNvPr id="4" name="TextBox 3"/>
          <p:cNvSpPr txBox="1"/>
          <p:nvPr/>
        </p:nvSpPr>
        <p:spPr>
          <a:xfrm>
            <a:off x="304800" y="171271"/>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TỔ CHỨC THI</a:t>
            </a:r>
            <a:endParaRPr lang="vi-VN" sz="3600" b="1" dirty="0">
              <a:solidFill>
                <a:srgbClr val="FF0000"/>
              </a:solidFill>
              <a:latin typeface="Times New Roman" pitchFamily="18" charset="0"/>
              <a:cs typeface="Times New Roman" pitchFamily="18" charset="0"/>
            </a:endParaRPr>
          </a:p>
        </p:txBody>
      </p:sp>
      <p:pic>
        <p:nvPicPr>
          <p:cNvPr id="6146" name="Picture 2" descr="http://nld.vcmedia.vn/thumb_w/540/2015/a-1427342199841.jpg"/>
          <p:cNvPicPr>
            <a:picLocks noChangeAspect="1" noChangeArrowheads="1"/>
          </p:cNvPicPr>
          <p:nvPr/>
        </p:nvPicPr>
        <p:blipFill>
          <a:blip r:embed="rId2" cstate="print"/>
          <a:srcRect/>
          <a:stretch>
            <a:fillRect/>
          </a:stretch>
        </p:blipFill>
        <p:spPr bwMode="auto">
          <a:xfrm>
            <a:off x="381000" y="1447800"/>
            <a:ext cx="8350622" cy="5257800"/>
          </a:xfrm>
          <a:prstGeom prst="rect">
            <a:avLst/>
          </a:prstGeom>
          <a:noFill/>
        </p:spPr>
      </p:pic>
      <p:sp>
        <p:nvSpPr>
          <p:cNvPr id="6" name="TextBox 5"/>
          <p:cNvSpPr txBox="1"/>
          <p:nvPr/>
        </p:nvSpPr>
        <p:spPr>
          <a:xfrm>
            <a:off x="152400" y="986135"/>
            <a:ext cx="4114800" cy="461665"/>
          </a:xfrm>
          <a:prstGeom prst="rect">
            <a:avLst/>
          </a:prstGeom>
          <a:noFill/>
        </p:spPr>
        <p:txBody>
          <a:bodyPr wrap="square" rtlCol="0">
            <a:spAutoFit/>
          </a:bodyPr>
          <a:lstStyle/>
          <a:p>
            <a:r>
              <a:rPr lang="vi-VN" sz="2400" b="1" dirty="0" smtClean="0">
                <a:solidFill>
                  <a:srgbClr val="0000CC"/>
                </a:solidFill>
                <a:latin typeface="Times New Roman" pitchFamily="18" charset="0"/>
                <a:cs typeface="Times New Roman" pitchFamily="18" charset="0"/>
              </a:rPr>
              <a:t>3) Lịch thi</a:t>
            </a:r>
            <a:endParaRPr lang="vi-VN" sz="2400" b="1" dirty="0">
              <a:solidFill>
                <a:srgbClr val="0000CC"/>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0"/>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TỔ CHỨC THI</a:t>
            </a:r>
            <a:endParaRPr lang="vi-VN" sz="3600" b="1" dirty="0">
              <a:solidFill>
                <a:srgbClr val="FF0000"/>
              </a:solidFill>
              <a:latin typeface="Times New Roman" pitchFamily="18" charset="0"/>
              <a:cs typeface="Times New Roman" pitchFamily="18" charset="0"/>
            </a:endParaRPr>
          </a:p>
        </p:txBody>
      </p:sp>
      <p:sp>
        <p:nvSpPr>
          <p:cNvPr id="3" name="TextBox 2"/>
          <p:cNvSpPr txBox="1"/>
          <p:nvPr/>
        </p:nvSpPr>
        <p:spPr>
          <a:xfrm>
            <a:off x="0" y="1061621"/>
            <a:ext cx="9144000" cy="5632311"/>
          </a:xfrm>
          <a:prstGeom prst="rect">
            <a:avLst/>
          </a:prstGeom>
          <a:noFill/>
        </p:spPr>
        <p:txBody>
          <a:bodyPr wrap="square" rtlCol="0">
            <a:spAutoFit/>
          </a:bodyPr>
          <a:lstStyle/>
          <a:p>
            <a:r>
              <a:rPr lang="vi-VN" sz="2400" b="1" dirty="0" smtClean="0">
                <a:latin typeface="Times New Roman" pitchFamily="18" charset="0"/>
                <a:cs typeface="Times New Roman" pitchFamily="18" charset="0"/>
              </a:rPr>
              <a:t>4) Các nhóm thí sinh:</a:t>
            </a:r>
          </a:p>
          <a:p>
            <a:pPr>
              <a:buFontTx/>
              <a:buChar char="-"/>
            </a:pPr>
            <a:r>
              <a:rPr lang="vi-VN" sz="2400" b="1" i="1" dirty="0" smtClean="0">
                <a:latin typeface="Times New Roman" pitchFamily="18" charset="0"/>
                <a:cs typeface="Times New Roman" pitchFamily="18" charset="0"/>
              </a:rPr>
              <a:t>Nhóm 1</a:t>
            </a:r>
            <a:r>
              <a:rPr lang="vi-VN" sz="2400" dirty="0" smtClean="0">
                <a:latin typeface="Times New Roman" pitchFamily="18" charset="0"/>
                <a:cs typeface="Times New Roman" pitchFamily="18" charset="0"/>
              </a:rPr>
              <a:t>: </a:t>
            </a:r>
            <a:r>
              <a:rPr lang="vi-VN" sz="2400" b="1" i="1" dirty="0" smtClean="0">
                <a:solidFill>
                  <a:srgbClr val="0000CC"/>
                </a:solidFill>
                <a:latin typeface="Times New Roman" pitchFamily="18" charset="0"/>
                <a:cs typeface="Times New Roman" pitchFamily="18" charset="0"/>
              </a:rPr>
              <a:t>TS chưa tốt nghiệp THPT</a:t>
            </a:r>
            <a:r>
              <a:rPr lang="vi-VN" sz="2400" dirty="0" smtClean="0">
                <a:latin typeface="Times New Roman" pitchFamily="18" charset="0"/>
                <a:cs typeface="Times New Roman" pitchFamily="18" charset="0"/>
              </a:rPr>
              <a:t>  (không tính số thi rớt tốt nghiệp từ những năm trước): 	</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 Đăng kí </a:t>
            </a:r>
            <a:r>
              <a:rPr lang="vi-VN" sz="2400" b="1" dirty="0" smtClean="0">
                <a:solidFill>
                  <a:srgbClr val="0000CC"/>
                </a:solidFill>
                <a:latin typeface="Times New Roman" pitchFamily="18" charset="0"/>
                <a:cs typeface="Times New Roman" pitchFamily="18" charset="0"/>
              </a:rPr>
              <a:t>tối thiểu 4 môn</a:t>
            </a:r>
            <a:r>
              <a:rPr lang="vi-VN" sz="2400" dirty="0" smtClean="0">
                <a:latin typeface="Times New Roman" pitchFamily="18" charset="0"/>
                <a:cs typeface="Times New Roman" pitchFamily="18" charset="0"/>
              </a:rPr>
              <a:t>, trong đó có 3 môn bắt buộc Toán, Văn, Ngoại ngữ và 1 môn tự chọn còn lại trong số các môn Lý, Hóa, Sinh, Sử, Địa. </a:t>
            </a:r>
            <a:r>
              <a:rPr lang="vi-VN" sz="2400" dirty="0" smtClean="0">
                <a:latin typeface="Times New Roman" pitchFamily="18" charset="0"/>
                <a:ea typeface="Arial" pitchFamily="34" charset="0"/>
                <a:cs typeface="Times New Roman" pitchFamily="18" charset="0"/>
              </a:rPr>
              <a:t>Thí sinh có các chứng chỉ quốc tế có uy tín theo quy định tại Công văn số 6031/BGDĐT-KTKĐCLGD ngày 23/10/2014 [chứng chỉ tương đương với trình độ từ bậc 3 (khung 6 bậc dùng cho Việt Nam) trở lên] sẽ được miễn thi môn Ngoại ngữ để xét công nhận tốt nghiệp THPT</a:t>
            </a:r>
            <a:r>
              <a:rPr lang="vi-VN" sz="2400" dirty="0" smtClean="0">
                <a:latin typeface="Times New Roman" pitchFamily="18" charset="0"/>
                <a:cs typeface="Times New Roman" pitchFamily="18" charset="0"/>
              </a:rPr>
              <a:t> với điểm thi tối đa. </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 Thí sinh có thể đăng kí thêm từ 1 – 4 môn khác tùy tổ hợp các môn thi mà thí sinh dự định sẽ sử dụng khi đăng ký xét tuyển. </a:t>
            </a:r>
            <a:br>
              <a:rPr lang="vi-VN" sz="2400" dirty="0" smtClean="0">
                <a:latin typeface="Times New Roman" pitchFamily="18" charset="0"/>
                <a:cs typeface="Times New Roman" pitchFamily="18" charset="0"/>
              </a:rPr>
            </a:br>
            <a:r>
              <a:rPr lang="vi-VN" sz="2400" b="1" i="1" dirty="0" smtClean="0">
                <a:latin typeface="Times New Roman" pitchFamily="18" charset="0"/>
                <a:cs typeface="Times New Roman" pitchFamily="18" charset="0"/>
              </a:rPr>
              <a:t>- Nhóm 2</a:t>
            </a:r>
            <a:r>
              <a:rPr lang="vi-VN" sz="2400" dirty="0" smtClean="0">
                <a:latin typeface="Times New Roman" pitchFamily="18" charset="0"/>
                <a:cs typeface="Times New Roman" pitchFamily="18" charset="0"/>
              </a:rPr>
              <a:t>: </a:t>
            </a:r>
            <a:r>
              <a:rPr lang="vi-VN" sz="2400" b="1" i="1" dirty="0" smtClean="0">
                <a:solidFill>
                  <a:srgbClr val="0000CC"/>
                </a:solidFill>
                <a:latin typeface="Times New Roman" pitchFamily="18" charset="0"/>
                <a:cs typeface="Times New Roman" pitchFamily="18" charset="0"/>
              </a:rPr>
              <a:t>TS đã tốt nghiệp THPT từ những năm trước</a:t>
            </a:r>
            <a:r>
              <a:rPr lang="vi-VN" sz="2400" dirty="0" smtClean="0">
                <a:latin typeface="Times New Roman" pitchFamily="18" charset="0"/>
                <a:cs typeface="Times New Roman" pitchFamily="18" charset="0"/>
              </a:rPr>
              <a:t> chỉ thi những môn liên quan đến xét tuyển trực tiếp theo khối (thường là 3 môn), ngoài ra có thể thi thêm các môn để xét vào các khối thi khác.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dirty="0"/>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0"/>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ĐỀ THI</a:t>
            </a:r>
            <a:endParaRPr lang="vi-VN" sz="3600" b="1" dirty="0">
              <a:solidFill>
                <a:srgbClr val="FF0000"/>
              </a:solidFill>
              <a:latin typeface="Times New Roman" pitchFamily="18" charset="0"/>
              <a:cs typeface="Times New Roman" pitchFamily="18" charset="0"/>
            </a:endParaRPr>
          </a:p>
        </p:txBody>
      </p:sp>
      <p:sp>
        <p:nvSpPr>
          <p:cNvPr id="3" name="Rectangle 2"/>
          <p:cNvSpPr/>
          <p:nvPr/>
        </p:nvSpPr>
        <p:spPr>
          <a:xfrm>
            <a:off x="152400" y="1371600"/>
            <a:ext cx="8839200" cy="5770811"/>
          </a:xfrm>
          <a:prstGeom prst="rect">
            <a:avLst/>
          </a:prstGeom>
        </p:spPr>
        <p:txBody>
          <a:bodyPr wrap="square">
            <a:spAutoFit/>
          </a:bodyPr>
          <a:lstStyle/>
          <a:p>
            <a:pPr>
              <a:buFont typeface="Wingdings" pitchFamily="2" charset="2"/>
              <a:buChar char="q"/>
            </a:pPr>
            <a:r>
              <a:rPr lang="en-US" sz="3200" b="1" smtClean="0">
                <a:latin typeface="Times New Roman" pitchFamily="18" charset="0"/>
                <a:cs typeface="Times New Roman" pitchFamily="18" charset="0"/>
              </a:rPr>
              <a:t> </a:t>
            </a:r>
            <a:r>
              <a:rPr lang="vi-VN" sz="3200" b="1" smtClean="0">
                <a:solidFill>
                  <a:srgbClr val="0000CC"/>
                </a:solidFill>
                <a:latin typeface="Times New Roman" pitchFamily="18" charset="0"/>
                <a:cs typeface="Times New Roman" pitchFamily="18" charset="0"/>
              </a:rPr>
              <a:t>Cấu </a:t>
            </a:r>
            <a:r>
              <a:rPr lang="vi-VN" sz="3200" b="1" dirty="0" smtClean="0">
                <a:solidFill>
                  <a:srgbClr val="0000CC"/>
                </a:solidFill>
                <a:latin typeface="Times New Roman" pitchFamily="18" charset="0"/>
                <a:cs typeface="Times New Roman" pitchFamily="18" charset="0"/>
              </a:rPr>
              <a:t>trúc đề thi</a:t>
            </a:r>
            <a:r>
              <a:rPr lang="vi-VN" sz="3200" dirty="0" smtClean="0">
                <a:solidFill>
                  <a:srgbClr val="0000CC"/>
                </a:solidFill>
                <a:latin typeface="Times New Roman" pitchFamily="18" charset="0"/>
                <a:cs typeface="Times New Roman" pitchFamily="18" charset="0"/>
              </a:rPr>
              <a:t> </a:t>
            </a:r>
            <a:r>
              <a:rPr lang="vi-VN" sz="3200" dirty="0" smtClean="0">
                <a:latin typeface="Times New Roman" pitchFamily="18" charset="0"/>
                <a:cs typeface="Times New Roman" pitchFamily="18" charset="0"/>
              </a:rPr>
              <a:t>về cơ bản không khác so với đề thi kì thi tốt nghiệp THPT và tuyển sinh ĐH, CĐ </a:t>
            </a:r>
            <a:r>
              <a:rPr lang="vi-VN" sz="3200" smtClean="0">
                <a:latin typeface="Times New Roman" pitchFamily="18" charset="0"/>
                <a:cs typeface="Times New Roman" pitchFamily="18" charset="0"/>
              </a:rPr>
              <a:t>2014 </a:t>
            </a:r>
            <a:endParaRPr lang="en-US" sz="3200" smtClean="0">
              <a:latin typeface="Times New Roman" pitchFamily="18" charset="0"/>
              <a:cs typeface="Times New Roman" pitchFamily="18" charset="0"/>
            </a:endParaRPr>
          </a:p>
          <a:p>
            <a:pPr lvl="1">
              <a:buFont typeface="Wingdings" pitchFamily="2" charset="2"/>
              <a:buChar char="§"/>
            </a:pPr>
            <a:r>
              <a:rPr lang="vi-VN" sz="2800" smtClean="0">
                <a:latin typeface="Times New Roman" pitchFamily="18" charset="0"/>
                <a:cs typeface="Times New Roman" pitchFamily="18" charset="0"/>
              </a:rPr>
              <a:t>các </a:t>
            </a:r>
            <a:r>
              <a:rPr lang="vi-VN" sz="2800" b="1" dirty="0" smtClean="0">
                <a:solidFill>
                  <a:srgbClr val="0000CC"/>
                </a:solidFill>
                <a:latin typeface="Times New Roman" pitchFamily="18" charset="0"/>
                <a:cs typeface="Times New Roman" pitchFamily="18" charset="0"/>
              </a:rPr>
              <a:t>môn trắc nghiệm thi 90 phút</a:t>
            </a:r>
            <a:r>
              <a:rPr lang="vi-VN" sz="2800" dirty="0" smtClean="0">
                <a:latin typeface="Times New Roman" pitchFamily="18" charset="0"/>
                <a:cs typeface="Times New Roman" pitchFamily="18" charset="0"/>
              </a:rPr>
              <a:t>, </a:t>
            </a:r>
            <a:r>
              <a:rPr lang="vi-VN" sz="2800" b="1" dirty="0" smtClean="0">
                <a:solidFill>
                  <a:srgbClr val="FF0000"/>
                </a:solidFill>
                <a:latin typeface="Times New Roman" pitchFamily="18" charset="0"/>
                <a:cs typeface="Times New Roman" pitchFamily="18" charset="0"/>
              </a:rPr>
              <a:t>môn tự luận 180 phút</a:t>
            </a:r>
            <a:r>
              <a:rPr lang="vi-VN" sz="2800" smtClean="0">
                <a:latin typeface="Times New Roman" pitchFamily="18" charset="0"/>
                <a:cs typeface="Times New Roman" pitchFamily="18" charset="0"/>
              </a:rPr>
              <a:t>. </a:t>
            </a:r>
            <a:endParaRPr lang="en-US" sz="2800" smtClean="0">
              <a:latin typeface="Times New Roman" pitchFamily="18" charset="0"/>
              <a:cs typeface="Times New Roman" pitchFamily="18" charset="0"/>
            </a:endParaRPr>
          </a:p>
          <a:p>
            <a:pPr lvl="1">
              <a:buFont typeface="Wingdings" pitchFamily="2" charset="2"/>
              <a:buChar char="§"/>
            </a:pPr>
            <a:r>
              <a:rPr lang="vi-VN" sz="2800" smtClean="0">
                <a:latin typeface="Times New Roman" pitchFamily="18" charset="0"/>
                <a:cs typeface="Times New Roman" pitchFamily="18" charset="0"/>
              </a:rPr>
              <a:t>Đề </a:t>
            </a:r>
            <a:r>
              <a:rPr lang="vi-VN" sz="2800" dirty="0" smtClean="0">
                <a:latin typeface="Times New Roman" pitchFamily="18" charset="0"/>
                <a:cs typeface="Times New Roman" pitchFamily="18" charset="0"/>
              </a:rPr>
              <a:t>thi đảm bảo hai phần: Phần cơ bản để xét tốt nghiệp và phần phân hóa để tuyển sinh ĐH, CĐ. </a:t>
            </a:r>
            <a:r>
              <a:rPr lang="vi-VN" sz="2800" smtClean="0">
                <a:latin typeface="Times New Roman" pitchFamily="18" charset="0"/>
                <a:cs typeface="Times New Roman" pitchFamily="18" charset="0"/>
              </a:rPr>
              <a:t> </a:t>
            </a:r>
            <a:endParaRPr lang="en-US" sz="2800" smtClean="0">
              <a:latin typeface="Times New Roman" pitchFamily="18" charset="0"/>
              <a:cs typeface="Times New Roman" pitchFamily="18" charset="0"/>
            </a:endParaRPr>
          </a:p>
          <a:p>
            <a:pPr lvl="1">
              <a:buFont typeface="Wingdings" pitchFamily="2" charset="2"/>
              <a:buChar char="§"/>
            </a:pPr>
            <a:r>
              <a:rPr lang="vi-VN" sz="2800" smtClean="0">
                <a:latin typeface="Times New Roman" pitchFamily="18" charset="0"/>
                <a:cs typeface="Times New Roman" pitchFamily="18" charset="0"/>
              </a:rPr>
              <a:t>Được </a:t>
            </a:r>
            <a:r>
              <a:rPr lang="vi-VN" sz="2800" dirty="0" smtClean="0">
                <a:latin typeface="Times New Roman" pitchFamily="18" charset="0"/>
                <a:cs typeface="Times New Roman" pitchFamily="18" charset="0"/>
              </a:rPr>
              <a:t>mang Atlas địa lý vào phòng thi</a:t>
            </a:r>
          </a:p>
          <a:p>
            <a:pPr>
              <a:spcBef>
                <a:spcPts val="600"/>
              </a:spcBef>
              <a:buFont typeface="Wingdings" pitchFamily="2" charset="2"/>
              <a:buChar char="q"/>
            </a:pPr>
            <a:r>
              <a:rPr lang="vi-VN" sz="320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Hiện Bộ tổ chức biên soạn các </a:t>
            </a:r>
            <a:r>
              <a:rPr lang="vi-VN" sz="3200" b="1" dirty="0" smtClean="0">
                <a:solidFill>
                  <a:srgbClr val="0000CC"/>
                </a:solidFill>
                <a:latin typeface="Times New Roman" pitchFamily="18" charset="0"/>
                <a:cs typeface="Times New Roman" pitchFamily="18" charset="0"/>
              </a:rPr>
              <a:t>đề thi minh họa </a:t>
            </a:r>
            <a:r>
              <a:rPr lang="vi-VN" sz="3200" dirty="0" smtClean="0">
                <a:latin typeface="Times New Roman" pitchFamily="18" charset="0"/>
                <a:cs typeface="Times New Roman" pitchFamily="18" charset="0"/>
              </a:rPr>
              <a:t>và sẽ ban hành trong thời gian sớm nhất để thí sinh tham khảo.</a:t>
            </a:r>
          </a:p>
          <a:p>
            <a:pPr>
              <a:buFontTx/>
              <a:buChar char="-"/>
            </a:pPr>
            <a:endParaRPr lang="vi-VN" sz="32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28</a:t>
            </a:fld>
            <a:endParaRPr lang="en-US"/>
          </a:p>
        </p:txBody>
      </p:sp>
      <p:sp>
        <p:nvSpPr>
          <p:cNvPr id="3" name="Rectangle 2"/>
          <p:cNvSpPr/>
          <p:nvPr/>
        </p:nvSpPr>
        <p:spPr>
          <a:xfrm>
            <a:off x="152400" y="1524000"/>
            <a:ext cx="8763000" cy="5262979"/>
          </a:xfrm>
          <a:prstGeom prst="rect">
            <a:avLst/>
          </a:prstGeom>
        </p:spPr>
        <p:txBody>
          <a:bodyPr wrap="square">
            <a:spAutoFit/>
          </a:bodyPr>
          <a:lstStyle/>
          <a:p>
            <a:r>
              <a:rPr lang="vi-VN" sz="2800" dirty="0" smtClean="0">
                <a:latin typeface="Times New Roman" pitchFamily="18" charset="0"/>
                <a:cs typeface="Times New Roman" pitchFamily="18" charset="0"/>
              </a:rPr>
              <a:t>Theo báo cáo </a:t>
            </a:r>
            <a:r>
              <a:rPr lang="vi-VN" sz="2800" smtClean="0">
                <a:latin typeface="Times New Roman" pitchFamily="18" charset="0"/>
                <a:cs typeface="Times New Roman" pitchFamily="18" charset="0"/>
              </a:rPr>
              <a:t>của </a:t>
            </a:r>
            <a:r>
              <a:rPr lang="vi-VN" sz="2800" smtClean="0">
                <a:latin typeface="Times New Roman" pitchFamily="18" charset="0"/>
                <a:cs typeface="Times New Roman" pitchFamily="18" charset="0"/>
              </a:rPr>
              <a:t>42</a:t>
            </a:r>
            <a:r>
              <a:rPr lang="en-US" sz="2800" smtClean="0">
                <a:latin typeface="Times New Roman" pitchFamily="18" charset="0"/>
                <a:cs typeface="Times New Roman" pitchFamily="18" charset="0"/>
              </a:rPr>
              <a:t>7</a:t>
            </a:r>
            <a:r>
              <a:rPr lang="vi-VN" sz="280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trường ĐH, CĐ thì gần như tất cả các trường sẽ sử dụng kết quả kỳ thi THPT quốc gia để làm căn cứ xét tuyển</a:t>
            </a: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N</a:t>
            </a:r>
            <a:r>
              <a:rPr lang="vi-VN" sz="2800" smtClean="0">
                <a:latin typeface="Times New Roman" pitchFamily="18" charset="0"/>
                <a:cs typeface="Times New Roman" pitchFamily="18" charset="0"/>
              </a:rPr>
              <a:t>ếu </a:t>
            </a:r>
            <a:r>
              <a:rPr lang="vi-VN" sz="2800" dirty="0" smtClean="0">
                <a:latin typeface="Times New Roman" pitchFamily="18" charset="0"/>
                <a:cs typeface="Times New Roman" pitchFamily="18" charset="0"/>
              </a:rPr>
              <a:t>chia theo mức độ </a:t>
            </a:r>
            <a:r>
              <a:rPr lang="vi-VN" sz="2800" smtClean="0">
                <a:latin typeface="Times New Roman" pitchFamily="18" charset="0"/>
                <a:cs typeface="Times New Roman" pitchFamily="18" charset="0"/>
              </a:rPr>
              <a:t>sử </a:t>
            </a:r>
            <a:r>
              <a:rPr lang="vi-VN" sz="2800" smtClean="0">
                <a:latin typeface="Times New Roman" pitchFamily="18" charset="0"/>
                <a:cs typeface="Times New Roman" pitchFamily="18" charset="0"/>
              </a:rPr>
              <a:t>dụng</a:t>
            </a: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có </a:t>
            </a:r>
            <a:r>
              <a:rPr lang="vi-VN" sz="2800" dirty="0" smtClean="0">
                <a:latin typeface="Times New Roman" pitchFamily="18" charset="0"/>
                <a:cs typeface="Times New Roman" pitchFamily="18" charset="0"/>
              </a:rPr>
              <a:t>hai nhóm:</a:t>
            </a:r>
          </a:p>
          <a:p>
            <a:pPr>
              <a:buFont typeface="Wingdings" pitchFamily="2" charset="2"/>
              <a:buChar char="q"/>
            </a:pPr>
            <a:r>
              <a:rPr lang="en-US" sz="2800" smtClean="0">
                <a:latin typeface="Times New Roman" pitchFamily="18" charset="0"/>
                <a:cs typeface="Times New Roman" pitchFamily="18" charset="0"/>
              </a:rPr>
              <a:t> </a:t>
            </a:r>
            <a:r>
              <a:rPr lang="vi-VN" sz="2800" b="1" smtClean="0">
                <a:solidFill>
                  <a:srgbClr val="FF0000"/>
                </a:solidFill>
                <a:latin typeface="Times New Roman" pitchFamily="18" charset="0"/>
                <a:cs typeface="Times New Roman" pitchFamily="18" charset="0"/>
              </a:rPr>
              <a:t>235 </a:t>
            </a:r>
            <a:r>
              <a:rPr lang="vi-VN" sz="2800" b="1" dirty="0" smtClean="0">
                <a:solidFill>
                  <a:srgbClr val="FF0000"/>
                </a:solidFill>
                <a:latin typeface="Times New Roman" pitchFamily="18" charset="0"/>
                <a:cs typeface="Times New Roman" pitchFamily="18" charset="0"/>
              </a:rPr>
              <a:t>trường </a:t>
            </a:r>
            <a:r>
              <a:rPr lang="vi-VN" sz="2800" dirty="0" smtClean="0">
                <a:latin typeface="Times New Roman" pitchFamily="18" charset="0"/>
                <a:cs typeface="Times New Roman" pitchFamily="18" charset="0"/>
              </a:rPr>
              <a:t>(135 trường ĐH, học viện và 100 trường CĐ) chỉ sử dụng kỳ thi THPT quốc gia. </a:t>
            </a:r>
          </a:p>
          <a:p>
            <a:pPr>
              <a:buFont typeface="Wingdings" pitchFamily="2" charset="2"/>
              <a:buChar char="q"/>
            </a:pPr>
            <a:r>
              <a:rPr lang="en-US" sz="2800" smtClean="0">
                <a:latin typeface="Times New Roman" pitchFamily="18" charset="0"/>
                <a:cs typeface="Times New Roman" pitchFamily="18" charset="0"/>
              </a:rPr>
              <a:t> </a:t>
            </a:r>
            <a:r>
              <a:rPr lang="en-US" sz="2800" b="1" smtClean="0">
                <a:solidFill>
                  <a:srgbClr val="FF0000"/>
                </a:solidFill>
                <a:latin typeface="Times New Roman" pitchFamily="18" charset="0"/>
                <a:cs typeface="Times New Roman" pitchFamily="18" charset="0"/>
              </a:rPr>
              <a:t>1</a:t>
            </a:r>
            <a:r>
              <a:rPr lang="vi-VN" sz="2800" b="1" smtClean="0">
                <a:solidFill>
                  <a:srgbClr val="FF0000"/>
                </a:solidFill>
                <a:latin typeface="Times New Roman" pitchFamily="18" charset="0"/>
                <a:cs typeface="Times New Roman" pitchFamily="18" charset="0"/>
              </a:rPr>
              <a:t>92 </a:t>
            </a:r>
            <a:r>
              <a:rPr lang="vi-VN" sz="2800" b="1" dirty="0" smtClean="0">
                <a:solidFill>
                  <a:srgbClr val="FF0000"/>
                </a:solidFill>
                <a:latin typeface="Times New Roman" pitchFamily="18" charset="0"/>
                <a:cs typeface="Times New Roman" pitchFamily="18" charset="0"/>
              </a:rPr>
              <a:t>trường  </a:t>
            </a:r>
            <a:r>
              <a:rPr lang="vi-VN" sz="2800" dirty="0" smtClean="0">
                <a:latin typeface="Times New Roman" pitchFamily="18" charset="0"/>
                <a:cs typeface="Times New Roman" pitchFamily="18" charset="0"/>
              </a:rPr>
              <a:t>(81 trường ĐH và 111 trường CĐ) vừa sử </a:t>
            </a:r>
            <a:r>
              <a:rPr lang="vi-VN" sz="2800" smtClean="0">
                <a:latin typeface="Times New Roman" pitchFamily="18" charset="0"/>
                <a:cs typeface="Times New Roman" pitchFamily="18" charset="0"/>
              </a:rPr>
              <a:t>dụng </a:t>
            </a:r>
            <a:r>
              <a:rPr lang="en-US" sz="2800" b="1" smtClean="0">
                <a:solidFill>
                  <a:srgbClr val="0000CC"/>
                </a:solidFill>
                <a:latin typeface="Times New Roman" pitchFamily="18" charset="0"/>
                <a:cs typeface="Times New Roman" pitchFamily="18" charset="0"/>
              </a:rPr>
              <a:t>KQ </a:t>
            </a:r>
            <a:r>
              <a:rPr lang="vi-VN" sz="2800" b="1" smtClean="0">
                <a:solidFill>
                  <a:srgbClr val="0000CC"/>
                </a:solidFill>
                <a:latin typeface="Times New Roman" pitchFamily="18" charset="0"/>
                <a:cs typeface="Times New Roman" pitchFamily="18" charset="0"/>
              </a:rPr>
              <a:t>kỳ </a:t>
            </a:r>
            <a:r>
              <a:rPr lang="vi-VN" sz="2800" b="1" dirty="0" smtClean="0">
                <a:solidFill>
                  <a:srgbClr val="0000CC"/>
                </a:solidFill>
                <a:latin typeface="Times New Roman" pitchFamily="18" charset="0"/>
                <a:cs typeface="Times New Roman" pitchFamily="18" charset="0"/>
              </a:rPr>
              <a:t>thi THPT quốc gia</a:t>
            </a:r>
            <a:r>
              <a:rPr lang="vi-VN" sz="2800" dirty="0" smtClean="0">
                <a:latin typeface="Times New Roman" pitchFamily="18" charset="0"/>
                <a:cs typeface="Times New Roman" pitchFamily="18" charset="0"/>
              </a:rPr>
              <a:t>, vừa sử dụng </a:t>
            </a:r>
            <a:r>
              <a:rPr lang="vi-VN" sz="2800" b="1" dirty="0" smtClean="0">
                <a:solidFill>
                  <a:srgbClr val="0000CC"/>
                </a:solidFill>
                <a:latin typeface="Times New Roman" pitchFamily="18" charset="0"/>
                <a:cs typeface="Times New Roman" pitchFamily="18" charset="0"/>
              </a:rPr>
              <a:t>kết quả học tập </a:t>
            </a:r>
            <a:r>
              <a:rPr lang="vi-VN" sz="2800" dirty="0" smtClean="0">
                <a:latin typeface="Times New Roman" pitchFamily="18" charset="0"/>
                <a:cs typeface="Times New Roman" pitchFamily="18" charset="0"/>
              </a:rPr>
              <a:t>để xét tuyển, theo phương thức một phần nọ một phần kia. Ví dụ có trường sẽ lấy 50% chỉ tiêu từ kết quả kỳ thi THPT, 50% còn lại từ kết quả học </a:t>
            </a:r>
            <a:r>
              <a:rPr lang="vi-VN" sz="2800" smtClean="0">
                <a:latin typeface="Times New Roman" pitchFamily="18" charset="0"/>
                <a:cs typeface="Times New Roman" pitchFamily="18" charset="0"/>
              </a:rPr>
              <a:t>tập</a:t>
            </a:r>
            <a:r>
              <a:rPr lang="vi-VN" sz="2800" smtClean="0">
                <a:latin typeface="Times New Roman" pitchFamily="18" charset="0"/>
                <a:cs typeface="Times New Roman" pitchFamily="18" charset="0"/>
              </a:rPr>
              <a:t>.</a:t>
            </a:r>
            <a:endParaRPr lang="en-US" sz="2800" smtClean="0">
              <a:latin typeface="Times New Roman" pitchFamily="18" charset="0"/>
              <a:cs typeface="Times New Roman" pitchFamily="18" charset="0"/>
            </a:endParaRPr>
          </a:p>
          <a:p>
            <a:pPr>
              <a:buFont typeface="Wingdings" pitchFamily="2" charset="2"/>
              <a:buChar char="q"/>
            </a:pPr>
            <a:r>
              <a:rPr lang="en-US"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Một số trường </a:t>
            </a:r>
            <a:r>
              <a:rPr lang="en-US" sz="2800" b="1" smtClean="0">
                <a:solidFill>
                  <a:srgbClr val="0000CC"/>
                </a:solidFill>
                <a:latin typeface="Times New Roman" pitchFamily="18" charset="0"/>
                <a:cs typeface="Times New Roman" pitchFamily="18" charset="0"/>
              </a:rPr>
              <a:t>giới hạn ngưỡng điểm trung bình học THPT</a:t>
            </a:r>
            <a:endParaRPr lang="vi-VN" sz="2800" b="1" dirty="0">
              <a:solidFill>
                <a:srgbClr val="0000CC"/>
              </a:solidFill>
              <a:latin typeface="Times New Roman" pitchFamily="18" charset="0"/>
              <a:cs typeface="Times New Roman" pitchFamily="18" charset="0"/>
            </a:endParaRPr>
          </a:p>
        </p:txBody>
      </p:sp>
      <p:sp>
        <p:nvSpPr>
          <p:cNvPr id="4" name="TextBox 3"/>
          <p:cNvSpPr txBox="1"/>
          <p:nvPr/>
        </p:nvSpPr>
        <p:spPr>
          <a:xfrm>
            <a:off x="304800" y="247471"/>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XÉT TUYỂN</a:t>
            </a:r>
            <a:endParaRPr lang="vi-VN" sz="3600" b="1" dirty="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1181755"/>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buFontTx/>
              <a:buChar char="-"/>
            </a:pPr>
            <a:r>
              <a:rPr lang="vi-VN" sz="2400" dirty="0" smtClean="0">
                <a:solidFill>
                  <a:srgbClr val="000000"/>
                </a:solidFill>
                <a:latin typeface="Times New Roman" pitchFamily="18" charset="0"/>
                <a:ea typeface="Arial" pitchFamily="34" charset="0"/>
                <a:cs typeface="Times New Roman" pitchFamily="18" charset="0"/>
              </a:rPr>
              <a:t>- Mỗi thí sinh được cấp </a:t>
            </a:r>
            <a:r>
              <a:rPr lang="vi-VN" sz="2400" b="1" i="1" dirty="0" smtClean="0">
                <a:solidFill>
                  <a:srgbClr val="002060"/>
                </a:solidFill>
                <a:latin typeface="Times New Roman" pitchFamily="18" charset="0"/>
                <a:ea typeface="Arial" pitchFamily="34" charset="0"/>
                <a:cs typeface="Times New Roman" pitchFamily="18" charset="0"/>
              </a:rPr>
              <a:t>4 giấy chứng nhận kết quả thi </a:t>
            </a:r>
            <a:r>
              <a:rPr lang="vi-VN" sz="2400" b="1" i="1" dirty="0" smtClean="0">
                <a:solidFill>
                  <a:srgbClr val="FF0000"/>
                </a:solidFill>
                <a:latin typeface="Times New Roman" pitchFamily="18" charset="0"/>
                <a:ea typeface="Arial" pitchFamily="34" charset="0"/>
                <a:cs typeface="Times New Roman" pitchFamily="18" charset="0"/>
              </a:rPr>
              <a:t> </a:t>
            </a:r>
            <a:r>
              <a:rPr lang="vi-VN" sz="2400" dirty="0" smtClean="0">
                <a:solidFill>
                  <a:srgbClr val="000000"/>
                </a:solidFill>
                <a:latin typeface="Times New Roman" pitchFamily="18" charset="0"/>
                <a:ea typeface="Arial" pitchFamily="34" charset="0"/>
                <a:cs typeface="Times New Roman" pitchFamily="18" charset="0"/>
              </a:rPr>
              <a:t>CNKQT) </a:t>
            </a:r>
            <a:r>
              <a:rPr lang="vi-VN" sz="2400" b="1" i="1" dirty="0" smtClean="0">
                <a:solidFill>
                  <a:srgbClr val="FF0000"/>
                </a:solidFill>
                <a:latin typeface="Times New Roman" pitchFamily="18" charset="0"/>
                <a:ea typeface="Arial" pitchFamily="34" charset="0"/>
                <a:cs typeface="Times New Roman" pitchFamily="18" charset="0"/>
              </a:rPr>
              <a:t>khác nhau </a:t>
            </a:r>
            <a:r>
              <a:rPr lang="vi-VN" sz="2400" dirty="0" smtClean="0">
                <a:solidFill>
                  <a:srgbClr val="000000"/>
                </a:solidFill>
                <a:latin typeface="Times New Roman" pitchFamily="18" charset="0"/>
                <a:ea typeface="Arial" pitchFamily="34" charset="0"/>
                <a:cs typeface="Times New Roman" pitchFamily="18" charset="0"/>
              </a:rPr>
              <a:t> có dấu đỏ (1 giấy CNKQT chỉ dùng để xét tuyển </a:t>
            </a:r>
            <a:r>
              <a:rPr lang="vi-VN" sz="2400" b="1" dirty="0" smtClean="0">
                <a:solidFill>
                  <a:srgbClr val="0000CC"/>
                </a:solidFill>
                <a:latin typeface="Times New Roman" pitchFamily="18" charset="0"/>
                <a:ea typeface="Arial" pitchFamily="34" charset="0"/>
                <a:cs typeface="Times New Roman" pitchFamily="18" charset="0"/>
              </a:rPr>
              <a:t>NVI</a:t>
            </a:r>
            <a:r>
              <a:rPr lang="vi-VN" sz="2400" dirty="0" smtClean="0">
                <a:solidFill>
                  <a:srgbClr val="000000"/>
                </a:solidFill>
                <a:latin typeface="Times New Roman" pitchFamily="18" charset="0"/>
                <a:ea typeface="Arial" pitchFamily="34" charset="0"/>
                <a:cs typeface="Times New Roman" pitchFamily="18" charset="0"/>
              </a:rPr>
              <a:t> và 3 giấy CNKQT để </a:t>
            </a:r>
            <a:r>
              <a:rPr lang="vi-VN" sz="2400" smtClean="0">
                <a:solidFill>
                  <a:srgbClr val="000000"/>
                </a:solidFill>
                <a:latin typeface="Times New Roman" pitchFamily="18" charset="0"/>
                <a:ea typeface="Arial" pitchFamily="34" charset="0"/>
                <a:cs typeface="Times New Roman" pitchFamily="18" charset="0"/>
              </a:rPr>
              <a:t>xét </a:t>
            </a:r>
            <a:r>
              <a:rPr lang="vi-VN" sz="2400" b="1" smtClean="0">
                <a:solidFill>
                  <a:srgbClr val="0000CC"/>
                </a:solidFill>
                <a:latin typeface="Times New Roman" pitchFamily="18" charset="0"/>
                <a:ea typeface="Arial" pitchFamily="34" charset="0"/>
                <a:cs typeface="Times New Roman" pitchFamily="18" charset="0"/>
              </a:rPr>
              <a:t>NVBS</a:t>
            </a:r>
            <a:r>
              <a:rPr lang="en-US" sz="2400" smtClean="0">
                <a:solidFill>
                  <a:srgbClr val="000000"/>
                </a:solidFill>
                <a:latin typeface="Times New Roman" pitchFamily="18" charset="0"/>
                <a:ea typeface="Arial" pitchFamily="34" charset="0"/>
                <a:cs typeface="Times New Roman" pitchFamily="18" charset="0"/>
              </a:rPr>
              <a:t>)</a:t>
            </a:r>
            <a:r>
              <a:rPr lang="vi-VN" sz="2400" smtClean="0">
                <a:solidFill>
                  <a:srgbClr val="000000"/>
                </a:solidFill>
                <a:latin typeface="Times New Roman" pitchFamily="18" charset="0"/>
                <a:ea typeface="Arial" pitchFamily="34" charset="0"/>
                <a:cs typeface="Times New Roman" pitchFamily="18" charset="0"/>
              </a:rPr>
              <a:t>.</a:t>
            </a:r>
            <a:endParaRPr lang="vi-VN" sz="2400" dirty="0" smtClean="0">
              <a:latin typeface="Times New Roman" pitchFamily="18" charset="0"/>
              <a:cs typeface="Times New Roman" pitchFamily="18" charset="0"/>
            </a:endParaRPr>
          </a:p>
          <a:p>
            <a:pPr marL="261938" lvl="0" indent="-261938" eaLnBrk="0" fontAlgn="base" hangingPunct="0">
              <a:spcBef>
                <a:spcPct val="0"/>
              </a:spcBef>
              <a:spcAft>
                <a:spcPct val="0"/>
              </a:spcAft>
              <a:buAutoNum type="arabicParenR"/>
            </a:pPr>
            <a:r>
              <a:rPr kumimoji="0" lang="vi-VN" sz="2400" b="1"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Xét</a:t>
            </a:r>
            <a:r>
              <a:rPr kumimoji="0" lang="vi-VN" sz="2400" b="1" i="1" u="none" strike="noStrike" cap="none" normalizeH="0" dirty="0" smtClean="0">
                <a:ln>
                  <a:noFill/>
                </a:ln>
                <a:solidFill>
                  <a:srgbClr val="FF0000"/>
                </a:solidFill>
                <a:effectLst/>
                <a:latin typeface="Times New Roman" pitchFamily="18" charset="0"/>
                <a:ea typeface="Times New Roman" pitchFamily="18" charset="0"/>
                <a:cs typeface="Times New Roman" pitchFamily="18" charset="0"/>
              </a:rPr>
              <a:t> tuyển NVI:	</a:t>
            </a:r>
            <a:br>
              <a:rPr kumimoji="0" lang="vi-VN" sz="2400" b="1" i="1" u="none" strike="noStrike" cap="none" normalizeH="0" dirty="0" smtClean="0">
                <a:ln>
                  <a:noFill/>
                </a:ln>
                <a:solidFill>
                  <a:srgbClr val="FF0000"/>
                </a:solidFill>
                <a:effectLst/>
                <a:latin typeface="Times New Roman" pitchFamily="18" charset="0"/>
                <a:ea typeface="Times New Roman" pitchFamily="18" charset="0"/>
                <a:cs typeface="Times New Roman" pitchFamily="18" charset="0"/>
              </a:rPr>
            </a:br>
            <a:r>
              <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NVI được</a:t>
            </a:r>
            <a:r>
              <a:rPr kumimoji="0" lang="vi-VN" sz="24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xét tuyển</a:t>
            </a:r>
            <a:r>
              <a:rPr lang="vi-VN" sz="2400" dirty="0" smtClean="0">
                <a:solidFill>
                  <a:srgbClr val="000000"/>
                </a:solidFill>
                <a:latin typeface="Times New Roman" pitchFamily="18" charset="0"/>
                <a:ea typeface="Times New Roman" pitchFamily="18" charset="0"/>
                <a:cs typeface="Times New Roman" pitchFamily="18" charset="0"/>
              </a:rPr>
              <a:t> từ 1 – 20/8/2015</a:t>
            </a:r>
            <a:r>
              <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Hồ</a:t>
            </a:r>
            <a:r>
              <a:rPr kumimoji="0" lang="vi-VN" sz="24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sơ gồm </a:t>
            </a:r>
            <a:r>
              <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giấy </a:t>
            </a:r>
            <a:r>
              <a:rPr lang="vi-VN" sz="2400" dirty="0" smtClean="0">
                <a:solidFill>
                  <a:srgbClr val="000000"/>
                </a:solidFill>
                <a:latin typeface="Times New Roman" pitchFamily="18" charset="0"/>
                <a:ea typeface="Arial" pitchFamily="34" charset="0"/>
                <a:cs typeface="Times New Roman" pitchFamily="18" charset="0"/>
              </a:rPr>
              <a:t>CNKQT</a:t>
            </a:r>
            <a:r>
              <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dùng cho xét tuyển NVI có đóng dấu đỏ của các trường chủ trì cụm thi cấp </a:t>
            </a:r>
            <a:r>
              <a:rPr lang="vi-VN" sz="2400" dirty="0" smtClean="0">
                <a:solidFill>
                  <a:srgbClr val="000000"/>
                </a:solidFill>
                <a:latin typeface="Times New Roman" pitchFamily="18" charset="0"/>
                <a:ea typeface="Times New Roman" pitchFamily="18" charset="0"/>
                <a:cs typeface="Times New Roman" pitchFamily="18" charset="0"/>
              </a:rPr>
              <a:t>và phiếu</a:t>
            </a:r>
            <a:r>
              <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vi-VN" sz="2400" dirty="0" smtClean="0">
                <a:solidFill>
                  <a:srgbClr val="000000"/>
                </a:solidFill>
                <a:latin typeface="Times New Roman" pitchFamily="18" charset="0"/>
                <a:ea typeface="Times New Roman" pitchFamily="18" charset="0"/>
                <a:cs typeface="Times New Roman" pitchFamily="18" charset="0"/>
              </a:rPr>
              <a:t>ĐKXT</a:t>
            </a:r>
            <a:r>
              <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vào tối đa 4 ngành của một trường. </a:t>
            </a:r>
            <a:r>
              <a:rPr lang="vi-VN" sz="2400" dirty="0" smtClean="0">
                <a:solidFill>
                  <a:srgbClr val="000000"/>
                </a:solidFill>
                <a:latin typeface="Times New Roman" pitchFamily="18" charset="0"/>
                <a:ea typeface="Times New Roman" pitchFamily="18" charset="0"/>
                <a:cs typeface="Times New Roman" pitchFamily="18" charset="0"/>
              </a:rPr>
              <a:t>	</a:t>
            </a:r>
            <a:br>
              <a:rPr lang="vi-VN" sz="2400" dirty="0" smtClean="0">
                <a:solidFill>
                  <a:srgbClr val="000000"/>
                </a:solidFill>
                <a:latin typeface="Times New Roman" pitchFamily="18" charset="0"/>
                <a:ea typeface="Times New Roman" pitchFamily="18" charset="0"/>
                <a:cs typeface="Times New Roman" pitchFamily="18" charset="0"/>
              </a:rPr>
            </a:br>
            <a:r>
              <a:rPr lang="vi-VN" sz="2400" dirty="0" smtClean="0">
                <a:solidFill>
                  <a:srgbClr val="000000"/>
                </a:solidFill>
                <a:latin typeface="Times New Roman" pitchFamily="18" charset="0"/>
                <a:ea typeface="Times New Roman" pitchFamily="18" charset="0"/>
                <a:cs typeface="Times New Roman" pitchFamily="18" charset="0"/>
              </a:rPr>
              <a:t>- </a:t>
            </a:r>
            <a:r>
              <a:rPr lang="vi-VN" sz="2400" dirty="0" smtClean="0">
                <a:latin typeface="Times New Roman" pitchFamily="18" charset="0"/>
                <a:cs typeface="Times New Roman" pitchFamily="18" charset="0"/>
              </a:rPr>
              <a:t>Khi thí sinh đăng kí vào trường nhiều hơn 1 NV, các NV của thí sinh đều được xét tuyển một cách bình đẳng. Nếu thí sinh đủ điều kiện trúng tuyển ở nhiều NV đã đăng kí, thí sinh sẽ chỉ trúng tuyển ở NV có thứ tự ưu tiên cao nhất trong danh sách đăng kí của thí sinh.</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 Trong thời gian nhận hồ sơ của đợt xét tuyển NVI, ba ngày một lần các trường công bố trên trang thông tin điện tử của mình danh sách các thí sinh đã ĐKXT vào trường theo từng ngành và xếp theo kết quả thi từ cao đến thấp.</a:t>
            </a:r>
            <a:endParaRPr kumimoji="0" lang="vi-VN"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p:txBody>
      </p:sp>
      <p:sp>
        <p:nvSpPr>
          <p:cNvPr id="4" name="TextBox 3"/>
          <p:cNvSpPr txBox="1"/>
          <p:nvPr/>
        </p:nvSpPr>
        <p:spPr>
          <a:xfrm>
            <a:off x="304800" y="76200"/>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XÉT TUYỂN DỰA TRÊN KẾT QUẢ THI</a:t>
            </a:r>
            <a:endParaRPr lang="vi-VN" sz="3600" b="1" dirty="0">
              <a:solidFill>
                <a:srgbClr val="FF00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29</a:t>
            </a:fld>
            <a:endParaRPr lang="en-US"/>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
        <p:nvSpPr>
          <p:cNvPr id="5" name="Rectangle 4"/>
          <p:cNvSpPr/>
          <p:nvPr/>
        </p:nvSpPr>
        <p:spPr>
          <a:xfrm>
            <a:off x="381000" y="1371600"/>
            <a:ext cx="8182048" cy="2862322"/>
          </a:xfrm>
          <a:prstGeom prst="rect">
            <a:avLst/>
          </a:prstGeom>
        </p:spPr>
        <p:txBody>
          <a:bodyPr wrap="none">
            <a:spAutoFit/>
          </a:bodyPr>
          <a:lstStyle/>
          <a:p>
            <a:pPr algn="ctr"/>
            <a:r>
              <a:rPr lang="en-US" sz="6000" b="1" dirty="0" err="1" smtClean="0">
                <a:solidFill>
                  <a:srgbClr val="FF0000"/>
                </a:solidFill>
                <a:latin typeface="Times New Roman" pitchFamily="18" charset="0"/>
                <a:cs typeface="Times New Roman" pitchFamily="18" charset="0"/>
              </a:rPr>
              <a:t>Phần</a:t>
            </a:r>
            <a:r>
              <a:rPr lang="en-US" sz="6000" b="1" dirty="0" smtClean="0">
                <a:solidFill>
                  <a:srgbClr val="FF0000"/>
                </a:solidFill>
                <a:latin typeface="Times New Roman" pitchFamily="18" charset="0"/>
                <a:cs typeface="Times New Roman" pitchFamily="18" charset="0"/>
              </a:rPr>
              <a:t> 1</a:t>
            </a:r>
          </a:p>
          <a:p>
            <a:pPr algn="ctr"/>
            <a:r>
              <a:rPr lang="en-US" sz="6000" b="1" dirty="0" err="1" smtClean="0">
                <a:solidFill>
                  <a:srgbClr val="FF0000"/>
                </a:solidFill>
                <a:latin typeface="Times New Roman" pitchFamily="18" charset="0"/>
                <a:cs typeface="Times New Roman" pitchFamily="18" charset="0"/>
              </a:rPr>
              <a:t>Hệ</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thống</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đào</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tạo</a:t>
            </a:r>
            <a:endParaRPr lang="en-US" sz="6000" b="1" dirty="0" smtClean="0">
              <a:solidFill>
                <a:srgbClr val="FF0000"/>
              </a:solidFill>
              <a:latin typeface="Times New Roman" pitchFamily="18" charset="0"/>
              <a:cs typeface="Times New Roman" pitchFamily="18" charset="0"/>
            </a:endParaRPr>
          </a:p>
          <a:p>
            <a:pPr algn="ctr"/>
            <a:r>
              <a:rPr lang="en-US" sz="6000" b="1" dirty="0" err="1" smtClean="0">
                <a:solidFill>
                  <a:srgbClr val="FF0000"/>
                </a:solidFill>
                <a:latin typeface="Times New Roman" pitchFamily="18" charset="0"/>
                <a:cs typeface="Times New Roman" pitchFamily="18" charset="0"/>
              </a:rPr>
              <a:t>sau</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trung</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học</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phổ</a:t>
            </a:r>
            <a:r>
              <a:rPr lang="en-US" sz="6000" b="1" dirty="0" smtClean="0">
                <a:solidFill>
                  <a:srgbClr val="FF0000"/>
                </a:solidFill>
                <a:latin typeface="Times New Roman" pitchFamily="18" charset="0"/>
                <a:cs typeface="Times New Roman" pitchFamily="18" charset="0"/>
              </a:rPr>
              <a:t> </a:t>
            </a:r>
            <a:r>
              <a:rPr lang="en-US" sz="6000" b="1" dirty="0" err="1" smtClean="0">
                <a:solidFill>
                  <a:srgbClr val="FF0000"/>
                </a:solidFill>
                <a:latin typeface="Times New Roman" pitchFamily="18" charset="0"/>
                <a:cs typeface="Times New Roman" pitchFamily="18" charset="0"/>
              </a:rPr>
              <a:t>thông</a:t>
            </a:r>
            <a:endParaRPr lang="en-US" sz="6000" b="1" dirty="0" smtClean="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41437"/>
            <a:ext cx="9144000" cy="4754563"/>
          </a:xfrm>
        </p:spPr>
        <p:txBody>
          <a:bodyPr>
            <a:noAutofit/>
          </a:bodyPr>
          <a:lstStyle/>
          <a:p>
            <a:pPr marL="179388" indent="-179388">
              <a:buFontTx/>
              <a:buChar char="-"/>
            </a:pPr>
            <a:r>
              <a:rPr lang="x-none" sz="2400" smtClean="0">
                <a:latin typeface="Times New Roman" pitchFamily="18" charset="0"/>
                <a:cs typeface="Times New Roman" pitchFamily="18" charset="0"/>
              </a:rPr>
              <a:t>Trong thời gian 20 ngày xét tuyển </a:t>
            </a:r>
            <a:r>
              <a:rPr lang="vi-VN" sz="2400" dirty="0" smtClean="0">
                <a:latin typeface="Times New Roman" pitchFamily="18" charset="0"/>
                <a:cs typeface="Times New Roman" pitchFamily="18" charset="0"/>
              </a:rPr>
              <a:t>NVI</a:t>
            </a:r>
            <a:r>
              <a:rPr lang="x-none" sz="2400" smtClean="0">
                <a:latin typeface="Times New Roman" pitchFamily="18" charset="0"/>
                <a:cs typeface="Times New Roman" pitchFamily="18" charset="0"/>
              </a:rPr>
              <a:t>, nếu cần thí sinh có thể điều chỉnh nguyện vọng đã đăng kí ở trường đó hoặc rút hồ sơ để đăng kí sang trường khác; Thí sinh đã trúng tuyển </a:t>
            </a:r>
            <a:r>
              <a:rPr lang="vi-VN" sz="2400" dirty="0" smtClean="0">
                <a:latin typeface="Times New Roman" pitchFamily="18" charset="0"/>
                <a:cs typeface="Times New Roman" pitchFamily="18" charset="0"/>
              </a:rPr>
              <a:t>NV</a:t>
            </a:r>
            <a:r>
              <a:rPr lang="x-none" sz="2400" smtClean="0">
                <a:latin typeface="Times New Roman" pitchFamily="18" charset="0"/>
                <a:cs typeface="Times New Roman" pitchFamily="18" charset="0"/>
              </a:rPr>
              <a:t>I, không được đăng kí ở các đợt xét tuyển </a:t>
            </a:r>
            <a:r>
              <a:rPr lang="vi-VN" sz="2400" dirty="0" smtClean="0">
                <a:latin typeface="Times New Roman" pitchFamily="18" charset="0"/>
                <a:cs typeface="Times New Roman" pitchFamily="18" charset="0"/>
              </a:rPr>
              <a:t>NVBS</a:t>
            </a:r>
            <a:r>
              <a:rPr lang="x-none" sz="2400" smtClean="0">
                <a:latin typeface="Times New Roman" pitchFamily="18" charset="0"/>
                <a:cs typeface="Times New Roman" pitchFamily="18" charset="0"/>
              </a:rPr>
              <a:t>.</a:t>
            </a:r>
            <a:endParaRPr lang="vi-VN" sz="2400" dirty="0" smtClean="0">
              <a:latin typeface="Times New Roman" pitchFamily="18" charset="0"/>
              <a:cs typeface="Times New Roman" pitchFamily="18" charset="0"/>
            </a:endParaRPr>
          </a:p>
          <a:p>
            <a:pPr marL="179388" indent="-179388">
              <a:buNone/>
            </a:pPr>
            <a:r>
              <a:rPr lang="vi-VN" sz="2400" b="1" i="1" dirty="0" smtClean="0">
                <a:solidFill>
                  <a:srgbClr val="FF0000"/>
                </a:solidFill>
                <a:latin typeface="Times New Roman" pitchFamily="18" charset="0"/>
                <a:cs typeface="Times New Roman" pitchFamily="18" charset="0"/>
              </a:rPr>
              <a:t>2) Xét tuyển các nguyện vọng bổ sung:</a:t>
            </a:r>
            <a:r>
              <a:rPr lang="vi-VN" sz="2400" b="1" dirty="0" smtClean="0">
                <a:solidFill>
                  <a:srgbClr val="FF0000"/>
                </a:solidFill>
                <a:latin typeface="Times New Roman" pitchFamily="18" charset="0"/>
                <a:cs typeface="Times New Roman" pitchFamily="18" charset="0"/>
              </a:rPr>
              <a:t> </a:t>
            </a:r>
          </a:p>
          <a:p>
            <a:pPr marL="179388" indent="-179388">
              <a:buNone/>
            </a:pPr>
            <a:r>
              <a:rPr lang="vi-VN" sz="2400" dirty="0" smtClean="0">
                <a:latin typeface="Times New Roman" pitchFamily="18" charset="0"/>
                <a:cs typeface="Times New Roman" pitchFamily="18" charset="0"/>
              </a:rPr>
              <a:t>	-- Chỉ có những thí sinh trượt NVI mới được tham gia xét tuyển NVBS.</a:t>
            </a:r>
            <a:r>
              <a:rPr lang="vi-VN" sz="2400" b="1"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Thí sinh có thể dùng đồng thời 3 giấy GCNKQT dùng cho xét tuyển NVBS để đăng kí tối đa vào 3 trường và mỗi trường được đăng kí tối đa 4 NV xếp theo thứ tự ưu tiên từ 1 đến 4.	</a:t>
            </a:r>
            <a:br>
              <a:rPr lang="vi-VN" sz="2400" dirty="0" smtClean="0">
                <a:latin typeface="Times New Roman" pitchFamily="18" charset="0"/>
                <a:cs typeface="Times New Roman" pitchFamily="18" charset="0"/>
              </a:rPr>
            </a:br>
            <a:r>
              <a:rPr lang="vi-VN" sz="2400" dirty="0" smtClean="0">
                <a:latin typeface="Times New Roman" pitchFamily="18" charset="0"/>
                <a:cs typeface="Times New Roman" pitchFamily="18" charset="0"/>
              </a:rPr>
              <a:t>--Trong thời gian của từng đợt xét tuyển NVBS, thí sinh không được rút hồ sơ. Sau mỗi đợt xét tuyển, nếu không trúng tuyển thí sinh được rút hồ sơ để ĐKXT trong đợt xét tuyển NVBS tiếp theo; Thí sinh đã trúng tuyển vào trường, không được tham gia xét tuyển ở đợt xét tuyển NVBS tiếp theo.</a:t>
            </a:r>
          </a:p>
          <a:p>
            <a:pPr marL="179388" indent="-179388">
              <a:buFontTx/>
              <a:buChar char="-"/>
            </a:pPr>
            <a:endParaRPr lang="vi-VN" sz="2400" dirty="0" smtClean="0">
              <a:latin typeface="Times New Roman" pitchFamily="18" charset="0"/>
              <a:cs typeface="Times New Roman" pitchFamily="18" charset="0"/>
            </a:endParaRPr>
          </a:p>
          <a:p>
            <a:pPr>
              <a:buFontTx/>
              <a:buChar char="-"/>
            </a:pPr>
            <a:endParaRPr lang="vi-VN" sz="24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
        <p:nvSpPr>
          <p:cNvPr id="5" name="TextBox 4"/>
          <p:cNvSpPr txBox="1"/>
          <p:nvPr/>
        </p:nvSpPr>
        <p:spPr>
          <a:xfrm>
            <a:off x="304800" y="76200"/>
            <a:ext cx="8534400" cy="1200329"/>
          </a:xfrm>
          <a:prstGeom prst="rect">
            <a:avLst/>
          </a:prstGeom>
          <a:noFill/>
        </p:spPr>
        <p:txBody>
          <a:bodyPr wrap="square" rtlCol="0">
            <a:spAutoFit/>
          </a:bodyPr>
          <a:lstStyle/>
          <a:p>
            <a:pPr algn="ctr"/>
            <a:r>
              <a:rPr lang="vi-VN" sz="3600" b="1" dirty="0" smtClean="0">
                <a:solidFill>
                  <a:srgbClr val="FF0000"/>
                </a:solidFill>
                <a:latin typeface="Times New Roman" pitchFamily="18" charset="0"/>
                <a:cs typeface="Times New Roman" pitchFamily="18" charset="0"/>
              </a:rPr>
              <a:t>Kỳ thi trung học phổ thông quốc gia 2015</a:t>
            </a:r>
          </a:p>
          <a:p>
            <a:pPr algn="ctr"/>
            <a:r>
              <a:rPr lang="vi-VN" sz="3600" b="1" dirty="0" smtClean="0">
                <a:solidFill>
                  <a:srgbClr val="FF0000"/>
                </a:solidFill>
                <a:latin typeface="Times New Roman" pitchFamily="18" charset="0"/>
                <a:cs typeface="Times New Roman" pitchFamily="18" charset="0"/>
              </a:rPr>
              <a:t>XÉT TUYỂN DỰA TRÊN KẾT QUẢ THI</a:t>
            </a:r>
            <a:endParaRPr lang="vi-VN" sz="3600" b="1" dirty="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31</a:t>
            </a:fld>
            <a:endParaRPr lang="en-US"/>
          </a:p>
        </p:txBody>
      </p:sp>
      <p:sp>
        <p:nvSpPr>
          <p:cNvPr id="3" name="Rectangle 2"/>
          <p:cNvSpPr/>
          <p:nvPr/>
        </p:nvSpPr>
        <p:spPr>
          <a:xfrm>
            <a:off x="0" y="1219200"/>
            <a:ext cx="8796628" cy="2123658"/>
          </a:xfrm>
          <a:prstGeom prst="rect">
            <a:avLst/>
          </a:prstGeom>
        </p:spPr>
        <p:txBody>
          <a:bodyPr wrap="square">
            <a:spAutoFit/>
          </a:bodyPr>
          <a:lstStyle/>
          <a:p>
            <a:r>
              <a:rPr lang="en-US" sz="4400" b="1" dirty="0" err="1" smtClean="0">
                <a:solidFill>
                  <a:srgbClr val="FF0000"/>
                </a:solidFill>
                <a:latin typeface="Times New Roman" pitchFamily="18" charset="0"/>
                <a:cs typeface="Times New Roman" pitchFamily="18" charset="0"/>
              </a:rPr>
              <a:t>Phần</a:t>
            </a:r>
            <a:r>
              <a:rPr lang="en-US" sz="4400" b="1" dirty="0" smtClean="0">
                <a:solidFill>
                  <a:srgbClr val="FF0000"/>
                </a:solidFill>
                <a:latin typeface="Times New Roman" pitchFamily="18" charset="0"/>
                <a:cs typeface="Times New Roman" pitchFamily="18" charset="0"/>
              </a:rPr>
              <a:t> 4</a:t>
            </a:r>
          </a:p>
          <a:p>
            <a:r>
              <a:rPr lang="en-US" sz="4400" b="1" dirty="0" err="1" smtClean="0">
                <a:solidFill>
                  <a:srgbClr val="FF0000"/>
                </a:solidFill>
                <a:latin typeface="Times New Roman" pitchFamily="18" charset="0"/>
                <a:cs typeface="Times New Roman" pitchFamily="18" charset="0"/>
              </a:rPr>
              <a:t>Một</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vài</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số</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liệu</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về</a:t>
            </a:r>
            <a:r>
              <a:rPr lang="en-US" sz="4400" b="1" dirty="0" smtClean="0">
                <a:solidFill>
                  <a:srgbClr val="FF0000"/>
                </a:solidFill>
                <a:latin typeface="Times New Roman" pitchFamily="18" charset="0"/>
                <a:cs typeface="Times New Roman" pitchFamily="18" charset="0"/>
              </a:rPr>
              <a:t> </a:t>
            </a:r>
            <a:r>
              <a:rPr lang="en-US" sz="4400" b="1" err="1" smtClean="0">
                <a:solidFill>
                  <a:srgbClr val="FF0000"/>
                </a:solidFill>
                <a:latin typeface="Times New Roman" pitchFamily="18" charset="0"/>
                <a:cs typeface="Times New Roman" pitchFamily="18" charset="0"/>
              </a:rPr>
              <a:t>giáo</a:t>
            </a:r>
            <a:r>
              <a:rPr lang="en-US" sz="4400" b="1" smtClean="0">
                <a:solidFill>
                  <a:srgbClr val="FF0000"/>
                </a:solidFill>
                <a:latin typeface="Times New Roman" pitchFamily="18" charset="0"/>
                <a:cs typeface="Times New Roman" pitchFamily="18" charset="0"/>
              </a:rPr>
              <a:t> dục-đào tạo -</a:t>
            </a:r>
            <a:endParaRPr lang="en-US" sz="4400" b="1" dirty="0" smtClean="0">
              <a:solidFill>
                <a:srgbClr val="FF0000"/>
              </a:solidFill>
              <a:latin typeface="Times New Roman" pitchFamily="18" charset="0"/>
              <a:cs typeface="Times New Roman" pitchFamily="18" charset="0"/>
            </a:endParaRPr>
          </a:p>
          <a:p>
            <a:r>
              <a:rPr lang="en-US" sz="4400" b="1" dirty="0" err="1" smtClean="0">
                <a:solidFill>
                  <a:srgbClr val="FF0000"/>
                </a:solidFill>
                <a:latin typeface="Times New Roman" pitchFamily="18" charset="0"/>
                <a:cs typeface="Times New Roman" pitchFamily="18" charset="0"/>
              </a:rPr>
              <a:t>tuyển</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sinh</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của</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tỉnh</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Đồng</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Nai</a:t>
            </a:r>
            <a:endParaRPr lang="en-US" sz="4400" b="1" dirty="0" smtClean="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32</a:t>
            </a:fld>
            <a:endParaRPr lang="en-US"/>
          </a:p>
        </p:txBody>
      </p:sp>
      <p:graphicFrame>
        <p:nvGraphicFramePr>
          <p:cNvPr id="3" name="Table 2"/>
          <p:cNvGraphicFramePr>
            <a:graphicFrameLocks noGrp="1"/>
          </p:cNvGraphicFramePr>
          <p:nvPr/>
        </p:nvGraphicFramePr>
        <p:xfrm>
          <a:off x="304800" y="1600200"/>
          <a:ext cx="8686802" cy="4074918"/>
        </p:xfrm>
        <a:graphic>
          <a:graphicData uri="http://schemas.openxmlformats.org/drawingml/2006/table">
            <a:tbl>
              <a:tblPr/>
              <a:tblGrid>
                <a:gridCol w="1981202"/>
                <a:gridCol w="1295400"/>
                <a:gridCol w="1066800"/>
                <a:gridCol w="1219200"/>
                <a:gridCol w="990600"/>
                <a:gridCol w="1066800"/>
                <a:gridCol w="1066800"/>
              </a:tblGrid>
              <a:tr h="671345">
                <a:tc rowSpan="2">
                  <a:txBody>
                    <a:bodyPr/>
                    <a:lstStyle/>
                    <a:p>
                      <a:pPr marL="0" marR="0" algn="ctr">
                        <a:spcBef>
                          <a:spcPts val="0"/>
                        </a:spcBef>
                        <a:spcAft>
                          <a:spcPts val="0"/>
                        </a:spcAft>
                      </a:pPr>
                      <a:r>
                        <a:rPr lang="en-US" sz="2000" b="1" dirty="0" err="1">
                          <a:latin typeface="Times New Roman"/>
                          <a:ea typeface="Times New Roman"/>
                          <a:cs typeface="Times New Roman"/>
                        </a:rPr>
                        <a:t>Bậc</a:t>
                      </a:r>
                      <a:r>
                        <a:rPr lang="en-US" sz="2000" b="1" dirty="0">
                          <a:latin typeface="Times New Roman"/>
                          <a:ea typeface="Times New Roman"/>
                          <a:cs typeface="Times New Roman"/>
                        </a:rPr>
                        <a:t> </a:t>
                      </a:r>
                      <a:r>
                        <a:rPr lang="en-US" sz="2000" b="1" dirty="0" err="1">
                          <a:latin typeface="Times New Roman"/>
                          <a:ea typeface="Times New Roman"/>
                          <a:cs typeface="Times New Roman"/>
                        </a:rPr>
                        <a:t>học</a:t>
                      </a:r>
                      <a:endParaRPr lang="vi-VN" sz="20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spcBef>
                          <a:spcPts val="0"/>
                        </a:spcBef>
                        <a:spcAft>
                          <a:spcPts val="0"/>
                        </a:spcAft>
                      </a:pPr>
                      <a:r>
                        <a:rPr lang="en-US" sz="2000" b="1" dirty="0" err="1">
                          <a:solidFill>
                            <a:srgbClr val="FF0000"/>
                          </a:solidFill>
                          <a:latin typeface="Times New Roman"/>
                          <a:ea typeface="Times New Roman"/>
                          <a:cs typeface="Times New Roman"/>
                        </a:rPr>
                        <a:t>Hiện</a:t>
                      </a:r>
                      <a:r>
                        <a:rPr lang="en-US" sz="2000" b="1" dirty="0">
                          <a:solidFill>
                            <a:srgbClr val="FF0000"/>
                          </a:solidFill>
                          <a:latin typeface="Times New Roman"/>
                          <a:ea typeface="Times New Roman"/>
                          <a:cs typeface="Times New Roman"/>
                        </a:rPr>
                        <a:t> </a:t>
                      </a:r>
                      <a:r>
                        <a:rPr lang="en-US" sz="2000" b="1" dirty="0" err="1">
                          <a:solidFill>
                            <a:srgbClr val="FF0000"/>
                          </a:solidFill>
                          <a:latin typeface="Times New Roman"/>
                          <a:ea typeface="Times New Roman"/>
                          <a:cs typeface="Times New Roman"/>
                        </a:rPr>
                        <a:t>trạng</a:t>
                      </a:r>
                      <a:r>
                        <a:rPr lang="en-US" sz="2000" b="1" dirty="0">
                          <a:solidFill>
                            <a:srgbClr val="FF0000"/>
                          </a:solidFill>
                          <a:latin typeface="Times New Roman"/>
                          <a:ea typeface="Times New Roman"/>
                          <a:cs typeface="Times New Roman"/>
                        </a:rPr>
                        <a:t> 2011</a:t>
                      </a:r>
                      <a:endParaRPr lang="vi-VN" sz="2000" dirty="0">
                        <a:solidFill>
                          <a:srgbClr val="FF0000"/>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0"/>
                        </a:spcAft>
                      </a:pPr>
                      <a:r>
                        <a:rPr lang="en-US" sz="2000" b="1">
                          <a:latin typeface="Times New Roman"/>
                          <a:ea typeface="Times New Roman"/>
                          <a:cs typeface="Times New Roman"/>
                        </a:rPr>
                        <a:t>Dự báo</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gridSpan="3">
                  <a:txBody>
                    <a:bodyPr/>
                    <a:lstStyle/>
                    <a:p>
                      <a:pPr marL="0" marR="0" algn="ctr">
                        <a:spcBef>
                          <a:spcPts val="0"/>
                        </a:spcBef>
                        <a:spcAft>
                          <a:spcPts val="0"/>
                        </a:spcAft>
                      </a:pPr>
                      <a:r>
                        <a:rPr lang="en-US" sz="2000" b="1">
                          <a:latin typeface="Times New Roman"/>
                          <a:ea typeface="Times New Roman"/>
                          <a:cs typeface="Times New Roman"/>
                        </a:rPr>
                        <a:t>Tốc độ tăng </a:t>
                      </a:r>
                      <a:r>
                        <a:rPr lang="en-US" sz="2000" b="1" smtClean="0">
                          <a:latin typeface="Times New Roman"/>
                          <a:ea typeface="Times New Roman"/>
                          <a:cs typeface="Times New Roman"/>
                        </a:rPr>
                        <a:t>bình</a:t>
                      </a:r>
                      <a:r>
                        <a:rPr lang="en-US" sz="2000" b="1" baseline="0" smtClean="0">
                          <a:latin typeface="Times New Roman"/>
                          <a:ea typeface="Times New Roman"/>
                          <a:cs typeface="Times New Roman"/>
                        </a:rPr>
                        <a:t> quân</a:t>
                      </a:r>
                      <a:r>
                        <a:rPr lang="en-US" sz="2000" b="1" smtClean="0">
                          <a:latin typeface="Times New Roman"/>
                          <a:ea typeface="Times New Roman"/>
                          <a:cs typeface="Times New Roman"/>
                        </a:rPr>
                        <a:t>/năm </a:t>
                      </a:r>
                      <a:r>
                        <a:rPr lang="en-US" sz="2000" b="1">
                          <a:latin typeface="Times New Roman"/>
                          <a:ea typeface="Times New Roman"/>
                          <a:cs typeface="Times New Roman"/>
                        </a:rPr>
                        <a:t>(%)</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r>
              <a:tr h="655733">
                <a:tc vMerge="1">
                  <a:txBody>
                    <a:bodyPr/>
                    <a:lstStyle/>
                    <a:p>
                      <a:endParaRPr lang="vi-VN"/>
                    </a:p>
                  </a:txBody>
                  <a:tcPr/>
                </a:tc>
                <a:tc vMerge="1">
                  <a:txBody>
                    <a:bodyPr/>
                    <a:lstStyle/>
                    <a:p>
                      <a:endParaRPr lang="vi-VN"/>
                    </a:p>
                  </a:txBody>
                  <a:tcPr/>
                </a:tc>
                <a:tc>
                  <a:txBody>
                    <a:bodyPr/>
                    <a:lstStyle/>
                    <a:p>
                      <a:pPr marL="0" marR="0" algn="ctr">
                        <a:spcBef>
                          <a:spcPts val="0"/>
                        </a:spcBef>
                        <a:spcAft>
                          <a:spcPts val="0"/>
                        </a:spcAft>
                      </a:pPr>
                      <a:r>
                        <a:rPr lang="en-US" sz="2000" b="1">
                          <a:latin typeface="Times New Roman"/>
                          <a:ea typeface="Times New Roman"/>
                          <a:cs typeface="Times New Roman"/>
                        </a:rPr>
                        <a:t>2015</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b="1">
                          <a:latin typeface="Times New Roman"/>
                          <a:ea typeface="Times New Roman"/>
                          <a:cs typeface="Times New Roman"/>
                        </a:rPr>
                        <a:t>2020</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2011-</a:t>
                      </a:r>
                      <a:endParaRPr lang="vi-VN" sz="2000">
                        <a:latin typeface="Times New Roman"/>
                        <a:ea typeface="Times New Roman"/>
                        <a:cs typeface="Times New Roman"/>
                      </a:endParaRPr>
                    </a:p>
                    <a:p>
                      <a:pPr marL="0" marR="0" algn="r">
                        <a:spcBef>
                          <a:spcPts val="0"/>
                        </a:spcBef>
                        <a:spcAft>
                          <a:spcPts val="0"/>
                        </a:spcAft>
                      </a:pPr>
                      <a:r>
                        <a:rPr lang="en-US" sz="2000" b="1">
                          <a:latin typeface="Times New Roman"/>
                          <a:ea typeface="Times New Roman"/>
                          <a:cs typeface="Times New Roman"/>
                        </a:rPr>
                        <a:t>2015</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2016-2020</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2011-</a:t>
                      </a:r>
                      <a:endParaRPr lang="vi-VN" sz="2000">
                        <a:latin typeface="Times New Roman"/>
                        <a:ea typeface="Times New Roman"/>
                        <a:cs typeface="Times New Roman"/>
                      </a:endParaRPr>
                    </a:p>
                    <a:p>
                      <a:pPr marL="0" marR="0" algn="r">
                        <a:spcBef>
                          <a:spcPts val="0"/>
                        </a:spcBef>
                        <a:spcAft>
                          <a:spcPts val="0"/>
                        </a:spcAft>
                      </a:pPr>
                      <a:r>
                        <a:rPr lang="en-US" sz="2000" b="1">
                          <a:latin typeface="Times New Roman"/>
                          <a:ea typeface="Times New Roman"/>
                          <a:cs typeface="Times New Roman"/>
                        </a:rPr>
                        <a:t>2020</a:t>
                      </a:r>
                      <a:endParaRPr lang="vi-VN" sz="2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lgn="ctr">
                        <a:spcBef>
                          <a:spcPts val="0"/>
                        </a:spcBef>
                        <a:spcAft>
                          <a:spcPts val="0"/>
                        </a:spcAft>
                      </a:pPr>
                      <a:r>
                        <a:rPr lang="en-US" sz="2000" b="1" dirty="0" err="1">
                          <a:latin typeface="Times New Roman"/>
                          <a:ea typeface="Times New Roman"/>
                          <a:cs typeface="Times New Roman"/>
                        </a:rPr>
                        <a:t>Tổng</a:t>
                      </a:r>
                      <a:r>
                        <a:rPr lang="en-US" sz="2000" b="1" dirty="0">
                          <a:latin typeface="Times New Roman"/>
                          <a:ea typeface="Times New Roman"/>
                          <a:cs typeface="Times New Roman"/>
                        </a:rPr>
                        <a:t> </a:t>
                      </a:r>
                      <a:r>
                        <a:rPr lang="en-US" sz="2000" b="1" dirty="0" err="1">
                          <a:latin typeface="Times New Roman"/>
                          <a:ea typeface="Times New Roman"/>
                          <a:cs typeface="Times New Roman"/>
                        </a:rPr>
                        <a:t>số</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554.246</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609.933</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716.817</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2,42</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3,28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2,90</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b="1" dirty="0">
                          <a:latin typeface="Times New Roman"/>
                          <a:ea typeface="Times New Roman"/>
                          <a:cs typeface="Times New Roman"/>
                        </a:rPr>
                        <a:t>1. </a:t>
                      </a:r>
                      <a:r>
                        <a:rPr lang="en-US" sz="2000" b="1" dirty="0" err="1">
                          <a:latin typeface="Times New Roman"/>
                          <a:ea typeface="Times New Roman"/>
                          <a:cs typeface="Times New Roman"/>
                        </a:rPr>
                        <a:t>Mầm</a:t>
                      </a:r>
                      <a:r>
                        <a:rPr lang="en-US" sz="2000" b="1" dirty="0">
                          <a:latin typeface="Times New Roman"/>
                          <a:ea typeface="Times New Roman"/>
                          <a:cs typeface="Times New Roman"/>
                        </a:rPr>
                        <a:t> non</a:t>
                      </a:r>
                      <a:r>
                        <a:rPr lang="en-US" sz="2000" b="1" baseline="30000" dirty="0">
                          <a:latin typeface="Times New Roman"/>
                          <a:ea typeface="Times New Roman"/>
                          <a:cs typeface="Times New Roman"/>
                        </a:rPr>
                        <a:t>(*)</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117.648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151.132</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203.942</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6,18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6,46</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6,30</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dirty="0">
                          <a:latin typeface="Times New Roman"/>
                          <a:ea typeface="Times New Roman"/>
                          <a:cs typeface="Times New Roman"/>
                        </a:rPr>
                        <a:t>- </a:t>
                      </a:r>
                      <a:r>
                        <a:rPr lang="en-US" sz="2000" dirty="0" err="1">
                          <a:latin typeface="Times New Roman"/>
                          <a:ea typeface="Times New Roman"/>
                          <a:cs typeface="Times New Roman"/>
                        </a:rPr>
                        <a:t>Nhà</a:t>
                      </a:r>
                      <a:r>
                        <a:rPr lang="en-US" sz="2000" dirty="0">
                          <a:latin typeface="Times New Roman"/>
                          <a:ea typeface="Times New Roman"/>
                          <a:cs typeface="Times New Roman"/>
                        </a:rPr>
                        <a:t> </a:t>
                      </a:r>
                      <a:r>
                        <a:rPr lang="en-US" sz="2000" dirty="0" err="1">
                          <a:latin typeface="Times New Roman"/>
                          <a:ea typeface="Times New Roman"/>
                          <a:cs typeface="Times New Roman"/>
                        </a:rPr>
                        <a:t>trẻ</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17.781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27.967</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57.758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11,99</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15,61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13,99</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dirty="0">
                          <a:latin typeface="Times New Roman"/>
                          <a:ea typeface="Times New Roman"/>
                          <a:cs typeface="Times New Roman"/>
                        </a:rPr>
                        <a:t>- </a:t>
                      </a:r>
                      <a:r>
                        <a:rPr lang="en-US" sz="2000" dirty="0" err="1">
                          <a:latin typeface="Times New Roman"/>
                          <a:ea typeface="Times New Roman"/>
                          <a:cs typeface="Times New Roman"/>
                        </a:rPr>
                        <a:t>Mẫu</a:t>
                      </a:r>
                      <a:r>
                        <a:rPr lang="en-US" sz="2000" dirty="0">
                          <a:latin typeface="Times New Roman"/>
                          <a:ea typeface="Times New Roman"/>
                          <a:cs typeface="Times New Roman"/>
                        </a:rPr>
                        <a:t> </a:t>
                      </a:r>
                      <a:r>
                        <a:rPr lang="en-US" sz="2000" dirty="0" err="1">
                          <a:latin typeface="Times New Roman"/>
                          <a:ea typeface="Times New Roman"/>
                          <a:cs typeface="Times New Roman"/>
                        </a:rPr>
                        <a:t>giáo</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99.867</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123.165</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146.184</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5,38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3,49</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4,32</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b="1" dirty="0">
                          <a:latin typeface="Times New Roman"/>
                          <a:ea typeface="Times New Roman"/>
                          <a:cs typeface="Times New Roman"/>
                        </a:rPr>
                        <a:t>2. </a:t>
                      </a:r>
                      <a:r>
                        <a:rPr lang="en-US" sz="2000" b="1" dirty="0" err="1">
                          <a:latin typeface="Times New Roman"/>
                          <a:ea typeface="Times New Roman"/>
                          <a:cs typeface="Times New Roman"/>
                        </a:rPr>
                        <a:t>Phổ</a:t>
                      </a:r>
                      <a:r>
                        <a:rPr lang="en-US" sz="2000" b="1" dirty="0">
                          <a:latin typeface="Times New Roman"/>
                          <a:ea typeface="Times New Roman"/>
                          <a:cs typeface="Times New Roman"/>
                        </a:rPr>
                        <a:t> </a:t>
                      </a:r>
                      <a:r>
                        <a:rPr lang="en-US" sz="2000" b="1" dirty="0" err="1">
                          <a:latin typeface="Times New Roman"/>
                          <a:ea typeface="Times New Roman"/>
                          <a:cs typeface="Times New Roman"/>
                        </a:rPr>
                        <a:t>thông</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436.598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458.801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512.875</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1,25</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2,25</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b="1">
                          <a:latin typeface="Times New Roman"/>
                          <a:ea typeface="Times New Roman"/>
                          <a:cs typeface="Times New Roman"/>
                        </a:rPr>
                        <a:t>1,81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a:latin typeface="Times New Roman"/>
                          <a:ea typeface="Times New Roman"/>
                          <a:cs typeface="Times New Roman"/>
                        </a:rPr>
                        <a:t>- Tiểu học</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212.284</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latin typeface="Times New Roman"/>
                          <a:ea typeface="Times New Roman"/>
                          <a:cs typeface="Times New Roman"/>
                        </a:rPr>
                        <a:t>222.751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249.212</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1,21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2,27</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1,80</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a:latin typeface="Times New Roman"/>
                          <a:ea typeface="Times New Roman"/>
                          <a:cs typeface="Times New Roman"/>
                        </a:rPr>
                        <a:t>- THCS</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146.238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160.016</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179.701</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2,28</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2,35</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2,32</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480">
                <a:tc>
                  <a:txBody>
                    <a:bodyPr/>
                    <a:lstStyle/>
                    <a:p>
                      <a:pPr marL="0" marR="0">
                        <a:spcBef>
                          <a:spcPts val="0"/>
                        </a:spcBef>
                        <a:spcAft>
                          <a:spcPts val="0"/>
                        </a:spcAft>
                      </a:pPr>
                      <a:r>
                        <a:rPr lang="en-US" sz="2000">
                          <a:latin typeface="Times New Roman"/>
                          <a:ea typeface="Times New Roman"/>
                          <a:cs typeface="Times New Roman"/>
                        </a:rPr>
                        <a:t>- THPT</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78.076</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76.034</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dirty="0">
                          <a:latin typeface="Times New Roman"/>
                          <a:ea typeface="Times New Roman"/>
                          <a:cs typeface="Times New Roman"/>
                        </a:rPr>
                        <a:t>83.962</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-0,66</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a:latin typeface="Times New Roman"/>
                          <a:ea typeface="Times New Roman"/>
                          <a:cs typeface="Times New Roman"/>
                        </a:rPr>
                        <a:t>2,00</a:t>
                      </a:r>
                      <a:endParaRPr lang="vi-VN" sz="200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dirty="0">
                          <a:latin typeface="Times New Roman"/>
                          <a:ea typeface="Times New Roman"/>
                          <a:cs typeface="Times New Roman"/>
                        </a:rPr>
                        <a:t>0,81</a:t>
                      </a:r>
                      <a:endParaRPr lang="vi-VN" sz="20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1201" name="Rectangle 1"/>
          <p:cNvSpPr>
            <a:spLocks noChangeArrowheads="1"/>
          </p:cNvSpPr>
          <p:nvPr/>
        </p:nvSpPr>
        <p:spPr bwMode="auto">
          <a:xfrm>
            <a:off x="865762" y="294382"/>
            <a:ext cx="7412478" cy="1077218"/>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indent="360363" algn="ctr" fontAlgn="base">
              <a:spcBef>
                <a:spcPct val="0"/>
              </a:spcBef>
              <a:spcAft>
                <a:spcPct val="0"/>
              </a:spcAft>
            </a:pPr>
            <a:r>
              <a:rPr kumimoji="0" lang="da-DK"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TÌNH HÌNH GDĐT TỈNH ĐỒNG NAI</a:t>
            </a:r>
          </a:p>
          <a:p>
            <a:pPr lvl="0" indent="360363" algn="ctr" fontAlgn="base">
              <a:spcBef>
                <a:spcPct val="0"/>
              </a:spcBef>
              <a:spcAft>
                <a:spcPct val="0"/>
              </a:spcAft>
            </a:pPr>
            <a:r>
              <a:rPr lang="en-US" sz="3200" b="1" dirty="0" smtClean="0">
                <a:solidFill>
                  <a:srgbClr val="FF0000"/>
                </a:solidFill>
                <a:latin typeface="Times New Roman" pitchFamily="18" charset="0"/>
                <a:ea typeface="Arial Unicode MS" pitchFamily="34" charset="-128"/>
                <a:cs typeface="Times New Roman" pitchFamily="18" charset="0"/>
              </a:rPr>
              <a:t>DỰ BÁO</a:t>
            </a:r>
            <a:r>
              <a:rPr kumimoji="0" lang="da-DK"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ĐẾN NĂM 2020</a:t>
            </a:r>
            <a:endParaRPr kumimoji="0" lang="da-DK" sz="3200" b="0" i="0" u="none" strike="noStrike" cap="none" normalizeH="0" baseline="0" dirty="0" smtClean="0">
              <a:ln>
                <a:noFill/>
              </a:ln>
              <a:solidFill>
                <a:srgbClr val="FF0000"/>
              </a:solidFill>
              <a:effectLst/>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33</a:t>
            </a:fld>
            <a:endParaRPr lang="en-US"/>
          </a:p>
        </p:txBody>
      </p:sp>
      <p:graphicFrame>
        <p:nvGraphicFramePr>
          <p:cNvPr id="3" name="Table 2"/>
          <p:cNvGraphicFramePr>
            <a:graphicFrameLocks noGrp="1"/>
          </p:cNvGraphicFramePr>
          <p:nvPr/>
        </p:nvGraphicFramePr>
        <p:xfrm>
          <a:off x="457198" y="1752600"/>
          <a:ext cx="8229602" cy="4572000"/>
        </p:xfrm>
        <a:graphic>
          <a:graphicData uri="http://schemas.openxmlformats.org/drawingml/2006/table">
            <a:tbl>
              <a:tblPr/>
              <a:tblGrid>
                <a:gridCol w="3372930"/>
                <a:gridCol w="1213454"/>
                <a:gridCol w="1214406"/>
                <a:gridCol w="1214406"/>
                <a:gridCol w="1214406"/>
              </a:tblGrid>
              <a:tr h="601134">
                <a:tc>
                  <a:txBody>
                    <a:bodyPr/>
                    <a:lstStyle/>
                    <a:p>
                      <a:pPr marL="8890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Tiêu chí</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1999</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2005</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2010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2013</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09880">
                <a:tc>
                  <a:txBody>
                    <a:bodyPr/>
                    <a:lstStyle/>
                    <a:p>
                      <a:pPr marL="88900" marR="0">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Tổng số trường</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648</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727</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788</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814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972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Đại học</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3</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336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Cao đẳng</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3</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7940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Trung cấp chuyên nghiệp</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endParaRPr lang="en-US"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8</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6</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6</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Trung học phổ thông</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37</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50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61</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66</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Trung học cơ sở</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131</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152</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165</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172</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892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Tiểu học</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270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296</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298</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300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62560">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Giáo dục mầm non</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207</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216</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252</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dirty="0">
                          <a:solidFill>
                            <a:srgbClr val="000000"/>
                          </a:solidFill>
                          <a:uFill>
                            <a:solidFill>
                              <a:srgbClr val="000000"/>
                            </a:solidFill>
                          </a:uFill>
                          <a:latin typeface="Times New Roman"/>
                          <a:ea typeface="Arial Unicode MS"/>
                          <a:cs typeface="Times New Roman"/>
                        </a:rPr>
                        <a:t>264</a:t>
                      </a:r>
                      <a:endParaRPr lang="vi-VN" sz="2400" dirty="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a:p>
        </p:txBody>
      </p:sp>
      <p:graphicFrame>
        <p:nvGraphicFramePr>
          <p:cNvPr id="3" name="Table 2"/>
          <p:cNvGraphicFramePr>
            <a:graphicFrameLocks noGrp="1"/>
          </p:cNvGraphicFramePr>
          <p:nvPr/>
        </p:nvGraphicFramePr>
        <p:xfrm>
          <a:off x="235561" y="314960"/>
          <a:ext cx="8298839" cy="6238240"/>
        </p:xfrm>
        <a:graphic>
          <a:graphicData uri="http://schemas.openxmlformats.org/drawingml/2006/table">
            <a:tbl>
              <a:tblPr/>
              <a:tblGrid>
                <a:gridCol w="2490788"/>
                <a:gridCol w="1389063"/>
                <a:gridCol w="1472996"/>
                <a:gridCol w="1472996"/>
                <a:gridCol w="1472996"/>
              </a:tblGrid>
              <a:tr h="466725">
                <a:tc>
                  <a:txBody>
                    <a:bodyPr/>
                    <a:lstStyle/>
                    <a:p>
                      <a:pPr marL="88900" marR="0" algn="r">
                        <a:spcBef>
                          <a:spcPts val="0"/>
                        </a:spcBef>
                        <a:spcAft>
                          <a:spcPts val="0"/>
                        </a:spcAft>
                      </a:pPr>
                      <a:r>
                        <a:rPr lang="en-US" sz="2400" b="1" smtClean="0">
                          <a:solidFill>
                            <a:srgbClr val="000000"/>
                          </a:solidFill>
                          <a:uFill>
                            <a:solidFill>
                              <a:srgbClr val="000000"/>
                            </a:solidFill>
                          </a:uFill>
                          <a:latin typeface="Times New Roman"/>
                          <a:ea typeface="Arial Unicode MS"/>
                          <a:cs typeface="Times New Roman"/>
                        </a:rPr>
                        <a:t>Năm</a:t>
                      </a:r>
                      <a:endParaRPr lang="vi-VN" sz="2400" b="1">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1999</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2005</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2010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Năm 2013</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spcBef>
                          <a:spcPts val="0"/>
                        </a:spcBef>
                        <a:spcAft>
                          <a:spcPts val="0"/>
                        </a:spcAft>
                      </a:pPr>
                      <a:r>
                        <a:rPr lang="en-US" sz="2400" b="1">
                          <a:solidFill>
                            <a:srgbClr val="FFFF00"/>
                          </a:solidFill>
                          <a:uFill>
                            <a:solidFill>
                              <a:srgbClr val="000000"/>
                            </a:solidFill>
                          </a:uFill>
                          <a:latin typeface="Times New Roman"/>
                          <a:ea typeface="Arial Unicode MS"/>
                          <a:cs typeface="Times New Roman"/>
                        </a:rPr>
                        <a:t>Tổng số </a:t>
                      </a:r>
                      <a:r>
                        <a:rPr lang="en-US" sz="2400" b="1" smtClean="0">
                          <a:solidFill>
                            <a:srgbClr val="FFFF00"/>
                          </a:solidFill>
                          <a:uFill>
                            <a:solidFill>
                              <a:srgbClr val="000000"/>
                            </a:solidFill>
                          </a:uFill>
                          <a:latin typeface="Times New Roman"/>
                          <a:ea typeface="Arial Unicode MS"/>
                          <a:cs typeface="Times New Roman"/>
                        </a:rPr>
                        <a:t>HS, SV</a:t>
                      </a:r>
                      <a:endParaRPr lang="vi-VN" sz="2400">
                        <a:solidFill>
                          <a:srgbClr val="FFFF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0" marR="0" algn="r">
                        <a:spcBef>
                          <a:spcPts val="0"/>
                        </a:spcBef>
                        <a:spcAft>
                          <a:spcPts val="0"/>
                        </a:spcAft>
                      </a:pPr>
                      <a:r>
                        <a:rPr lang="en-US" sz="2400" b="1">
                          <a:solidFill>
                            <a:srgbClr val="FFFF00"/>
                          </a:solidFill>
                          <a:uFill>
                            <a:solidFill>
                              <a:srgbClr val="000000"/>
                            </a:solidFill>
                          </a:uFill>
                          <a:latin typeface="Times New Roman"/>
                          <a:ea typeface="Arial Unicode MS"/>
                          <a:cs typeface="Times New Roman"/>
                        </a:rPr>
                        <a:t>528.015</a:t>
                      </a:r>
                      <a:endParaRPr lang="vi-VN" sz="2400">
                        <a:solidFill>
                          <a:srgbClr val="FFFF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0" marR="0" algn="r">
                        <a:spcBef>
                          <a:spcPts val="0"/>
                        </a:spcBef>
                        <a:spcAft>
                          <a:spcPts val="0"/>
                        </a:spcAft>
                      </a:pPr>
                      <a:r>
                        <a:rPr lang="en-US" sz="2400" b="1">
                          <a:solidFill>
                            <a:srgbClr val="FFFF00"/>
                          </a:solidFill>
                          <a:uFill>
                            <a:solidFill>
                              <a:srgbClr val="000000"/>
                            </a:solidFill>
                          </a:uFill>
                          <a:latin typeface="Times New Roman"/>
                          <a:ea typeface="Arial Unicode MS"/>
                          <a:cs typeface="Times New Roman"/>
                        </a:rPr>
                        <a:t>578.975</a:t>
                      </a:r>
                      <a:endParaRPr lang="vi-VN" sz="2400">
                        <a:solidFill>
                          <a:srgbClr val="FFFF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0" marR="0" algn="r">
                        <a:spcBef>
                          <a:spcPts val="0"/>
                        </a:spcBef>
                        <a:spcAft>
                          <a:spcPts val="0"/>
                        </a:spcAft>
                      </a:pPr>
                      <a:r>
                        <a:rPr lang="en-US" sz="2400" b="1">
                          <a:solidFill>
                            <a:srgbClr val="FFFF00"/>
                          </a:solidFill>
                          <a:uFill>
                            <a:solidFill>
                              <a:srgbClr val="000000"/>
                            </a:solidFill>
                          </a:uFill>
                          <a:latin typeface="Times New Roman"/>
                          <a:ea typeface="Arial Unicode MS"/>
                          <a:cs typeface="Times New Roman"/>
                        </a:rPr>
                        <a:t>565.967</a:t>
                      </a:r>
                      <a:endParaRPr lang="vi-VN" sz="2400">
                        <a:solidFill>
                          <a:srgbClr val="FFFF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c>
                  <a:txBody>
                    <a:bodyPr/>
                    <a:lstStyle/>
                    <a:p>
                      <a:pPr marL="0" marR="0" algn="r">
                        <a:spcBef>
                          <a:spcPts val="0"/>
                        </a:spcBef>
                        <a:spcAft>
                          <a:spcPts val="0"/>
                        </a:spcAft>
                      </a:pPr>
                      <a:r>
                        <a:rPr lang="en-US" sz="2400" b="1">
                          <a:solidFill>
                            <a:srgbClr val="FFFF00"/>
                          </a:solidFill>
                          <a:uFill>
                            <a:solidFill>
                              <a:srgbClr val="000000"/>
                            </a:solidFill>
                          </a:uFill>
                          <a:latin typeface="Times New Roman"/>
                          <a:ea typeface="Arial Unicode MS"/>
                          <a:cs typeface="Times New Roman"/>
                        </a:rPr>
                        <a:t>613.917</a:t>
                      </a:r>
                      <a:endParaRPr lang="vi-VN" sz="2400">
                        <a:solidFill>
                          <a:srgbClr val="FFFF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CC"/>
                    </a:solidFill>
                  </a:tcPr>
                </a:tc>
              </a:tr>
              <a:tr h="466725">
                <a:tc>
                  <a:txBody>
                    <a:bodyPr/>
                    <a:lstStyle/>
                    <a:p>
                      <a:pPr marL="88900" marR="0" algn="r">
                        <a:spcBef>
                          <a:spcPts val="0"/>
                        </a:spcBef>
                        <a:spcAft>
                          <a:spcPts val="0"/>
                        </a:spcAft>
                      </a:pPr>
                      <a:r>
                        <a:rPr lang="en-US" sz="2400" b="1" smtClean="0">
                          <a:solidFill>
                            <a:schemeClr val="tx1"/>
                          </a:solidFill>
                          <a:uFill>
                            <a:solidFill>
                              <a:srgbClr val="000000"/>
                            </a:solidFill>
                          </a:uFill>
                          <a:latin typeface="Times New Roman"/>
                          <a:ea typeface="Arial Unicode MS"/>
                          <a:cs typeface="Times New Roman"/>
                        </a:rPr>
                        <a:t>Sinh viên</a:t>
                      </a:r>
                      <a:endParaRPr lang="vi-VN" sz="2400" b="1">
                        <a:solidFill>
                          <a:schemeClr val="tx1"/>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endParaRPr lang="en-US" sz="2400" b="1">
                        <a:solidFill>
                          <a:schemeClr val="tx1"/>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smtClean="0">
                          <a:solidFill>
                            <a:schemeClr val="tx1"/>
                          </a:solidFill>
                          <a:latin typeface="Times New Roman"/>
                        </a:rPr>
                        <a:t>34.201</a:t>
                      </a:r>
                      <a:endParaRPr lang="en-SG" sz="2400" b="1" i="0" u="none" strike="noStrike">
                        <a:solidFill>
                          <a:schemeClr val="tx1"/>
                        </a:solidFill>
                        <a:latin typeface="Times New Roman"/>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smtClean="0">
                          <a:solidFill>
                            <a:schemeClr val="tx1"/>
                          </a:solidFill>
                          <a:latin typeface="Times New Roman"/>
                        </a:rPr>
                        <a:t>47.407</a:t>
                      </a:r>
                      <a:endParaRPr lang="en-SG" sz="2400" b="1" i="0" u="none" strike="noStrike">
                        <a:solidFill>
                          <a:schemeClr val="tx1"/>
                        </a:solidFill>
                        <a:latin typeface="Times New Roman"/>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smtClean="0">
                          <a:solidFill>
                            <a:schemeClr val="tx1"/>
                          </a:solidFill>
                          <a:latin typeface="Times New Roman"/>
                        </a:rPr>
                        <a:t>36.422</a:t>
                      </a:r>
                      <a:endParaRPr lang="en-SG" sz="2400" b="1" i="0" u="none" strike="noStrike">
                        <a:solidFill>
                          <a:schemeClr val="tx1"/>
                        </a:solidFill>
                        <a:latin typeface="Times New Roman"/>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66725">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Đại học</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endParaRPr lang="en-US"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7.188 </a:t>
                      </a:r>
                      <a:r>
                        <a:rPr lang="en-US" sz="2400" i="1" smtClean="0">
                          <a:solidFill>
                            <a:srgbClr val="FF0000"/>
                          </a:solidFill>
                          <a:uFill>
                            <a:solidFill>
                              <a:srgbClr val="000000"/>
                            </a:solidFill>
                          </a:uFill>
                          <a:latin typeface="Times New Roman"/>
                          <a:ea typeface="Arial Unicode MS"/>
                          <a:cs typeface="Times New Roman"/>
                        </a:rPr>
                        <a:t>(21%)</a:t>
                      </a:r>
                      <a:endParaRPr lang="vi-VN" sz="2400" i="1">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21.645 </a:t>
                      </a:r>
                      <a:r>
                        <a:rPr lang="en-US" sz="2400" i="1" kern="1200" smtClean="0">
                          <a:solidFill>
                            <a:srgbClr val="FF0000"/>
                          </a:solidFill>
                          <a:uFill>
                            <a:solidFill>
                              <a:srgbClr val="000000"/>
                            </a:solidFill>
                          </a:uFill>
                          <a:latin typeface="Times New Roman"/>
                          <a:ea typeface="Arial Unicode MS"/>
                          <a:cs typeface="Times New Roman"/>
                        </a:rPr>
                        <a:t>(46%)</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13.274 </a:t>
                      </a:r>
                      <a:r>
                        <a:rPr lang="en-US" sz="2400" i="1" kern="1200" smtClean="0">
                          <a:solidFill>
                            <a:srgbClr val="FF0000"/>
                          </a:solidFill>
                          <a:uFill>
                            <a:solidFill>
                              <a:srgbClr val="000000"/>
                            </a:solidFill>
                          </a:uFill>
                          <a:latin typeface="Times New Roman"/>
                          <a:ea typeface="Arial Unicode MS"/>
                          <a:cs typeface="Times New Roman"/>
                        </a:rPr>
                        <a:t>(36%)</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Cao đẳng</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endParaRPr lang="en-US"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7.285 </a:t>
                      </a:r>
                      <a:r>
                        <a:rPr lang="en-US" sz="2400" i="1" kern="1200" smtClean="0">
                          <a:solidFill>
                            <a:srgbClr val="FF0000"/>
                          </a:solidFill>
                          <a:uFill>
                            <a:solidFill>
                              <a:srgbClr val="000000"/>
                            </a:solidFill>
                          </a:uFill>
                          <a:latin typeface="Times New Roman"/>
                          <a:ea typeface="Arial Unicode MS"/>
                          <a:cs typeface="Times New Roman"/>
                        </a:rPr>
                        <a:t>(21%)</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11.095 </a:t>
                      </a:r>
                      <a:r>
                        <a:rPr lang="en-US" sz="2400" i="1" kern="1200" smtClean="0">
                          <a:solidFill>
                            <a:srgbClr val="FF0000"/>
                          </a:solidFill>
                          <a:uFill>
                            <a:solidFill>
                              <a:srgbClr val="000000"/>
                            </a:solidFill>
                          </a:uFill>
                          <a:latin typeface="Times New Roman"/>
                          <a:ea typeface="Arial Unicode MS"/>
                          <a:cs typeface="Times New Roman"/>
                        </a:rPr>
                        <a:t>(23%)</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13.124 </a:t>
                      </a:r>
                      <a:r>
                        <a:rPr lang="en-US" sz="2400" i="1" kern="1200" smtClean="0">
                          <a:solidFill>
                            <a:srgbClr val="FF0000"/>
                          </a:solidFill>
                          <a:uFill>
                            <a:solidFill>
                              <a:srgbClr val="000000"/>
                            </a:solidFill>
                          </a:uFill>
                          <a:latin typeface="Times New Roman"/>
                          <a:ea typeface="Arial Unicode MS"/>
                          <a:cs typeface="Times New Roman"/>
                        </a:rPr>
                        <a:t>(36%)</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TCCN</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endParaRPr lang="en-US"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19.728 </a:t>
                      </a:r>
                      <a:r>
                        <a:rPr lang="en-US" sz="2400" i="1" kern="1200" smtClean="0">
                          <a:solidFill>
                            <a:srgbClr val="FF0000"/>
                          </a:solidFill>
                          <a:uFill>
                            <a:solidFill>
                              <a:srgbClr val="000000"/>
                            </a:solidFill>
                          </a:uFill>
                          <a:latin typeface="Times New Roman"/>
                          <a:ea typeface="Arial Unicode MS"/>
                          <a:cs typeface="Times New Roman"/>
                        </a:rPr>
                        <a:t>(58%)</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14.667 </a:t>
                      </a:r>
                      <a:r>
                        <a:rPr lang="en-US" sz="2400" i="1" kern="1200" smtClean="0">
                          <a:solidFill>
                            <a:srgbClr val="FF0000"/>
                          </a:solidFill>
                          <a:uFill>
                            <a:solidFill>
                              <a:srgbClr val="000000"/>
                            </a:solidFill>
                          </a:uFill>
                          <a:latin typeface="Times New Roman"/>
                          <a:ea typeface="Arial Unicode MS"/>
                          <a:cs typeface="Times New Roman"/>
                        </a:rPr>
                        <a:t>(31%)</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10.024 </a:t>
                      </a:r>
                      <a:r>
                        <a:rPr lang="en-US" sz="2400" i="1" kern="1200" smtClean="0">
                          <a:solidFill>
                            <a:srgbClr val="FF0000"/>
                          </a:solidFill>
                          <a:uFill>
                            <a:solidFill>
                              <a:srgbClr val="000000"/>
                            </a:solidFill>
                          </a:uFill>
                          <a:latin typeface="Times New Roman"/>
                          <a:ea typeface="Arial Unicode MS"/>
                          <a:cs typeface="Times New Roman"/>
                        </a:rPr>
                        <a:t>(28%)</a:t>
                      </a:r>
                      <a:endParaRPr lang="vi-VN" sz="2400" i="1" kern="1200">
                        <a:solidFill>
                          <a:srgbClr val="FF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lgn="r">
                        <a:spcBef>
                          <a:spcPts val="0"/>
                        </a:spcBef>
                        <a:spcAft>
                          <a:spcPts val="0"/>
                        </a:spcAft>
                      </a:pPr>
                      <a:r>
                        <a:rPr lang="en-US" sz="2400" b="1" smtClean="0">
                          <a:solidFill>
                            <a:schemeClr val="tx1"/>
                          </a:solidFill>
                          <a:uFill>
                            <a:solidFill>
                              <a:srgbClr val="000000"/>
                            </a:solidFill>
                          </a:uFill>
                          <a:latin typeface="Times New Roman"/>
                          <a:ea typeface="Arial Unicode MS"/>
                          <a:cs typeface="Times New Roman"/>
                        </a:rPr>
                        <a:t>Học</a:t>
                      </a:r>
                      <a:r>
                        <a:rPr lang="en-US" sz="2400" b="1" baseline="0" smtClean="0">
                          <a:solidFill>
                            <a:schemeClr val="tx1"/>
                          </a:solidFill>
                          <a:uFill>
                            <a:solidFill>
                              <a:srgbClr val="000000"/>
                            </a:solidFill>
                          </a:uFill>
                          <a:latin typeface="Times New Roman"/>
                          <a:ea typeface="Arial Unicode MS"/>
                          <a:cs typeface="Times New Roman"/>
                        </a:rPr>
                        <a:t> sinh</a:t>
                      </a:r>
                      <a:endParaRPr lang="vi-VN" sz="2400" b="1">
                        <a:solidFill>
                          <a:schemeClr val="tx1"/>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kern="1200" smtClean="0">
                          <a:solidFill>
                            <a:schemeClr val="tx1"/>
                          </a:solidFill>
                          <a:latin typeface="Times New Roman"/>
                          <a:ea typeface="+mn-ea"/>
                          <a:cs typeface="+mn-cs"/>
                        </a:rPr>
                        <a:t>528.015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kern="1200" smtClean="0">
                          <a:solidFill>
                            <a:schemeClr val="tx1"/>
                          </a:solidFill>
                          <a:latin typeface="Times New Roman"/>
                          <a:ea typeface="+mn-ea"/>
                          <a:cs typeface="+mn-cs"/>
                        </a:rPr>
                        <a:t>544.774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kern="1200" smtClean="0">
                          <a:solidFill>
                            <a:schemeClr val="tx1"/>
                          </a:solidFill>
                          <a:latin typeface="Times New Roman"/>
                          <a:ea typeface="+mn-ea"/>
                          <a:cs typeface="+mn-cs"/>
                        </a:rPr>
                        <a:t>518.560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SG" sz="2400" b="1" i="0" u="none" strike="noStrike" kern="1200" smtClean="0">
                          <a:solidFill>
                            <a:schemeClr val="tx1"/>
                          </a:solidFill>
                          <a:latin typeface="Times New Roman"/>
                          <a:ea typeface="+mn-ea"/>
                          <a:cs typeface="+mn-cs"/>
                        </a:rPr>
                        <a:t>577.495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66725">
                <a:tc>
                  <a:txBody>
                    <a:bodyPr/>
                    <a:lstStyle/>
                    <a:p>
                      <a:pPr marL="88900" marR="0">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THPT</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54.377</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79.717</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78.670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73.152</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THCS</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159.343</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179.804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146.304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151.476</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Tiểu học</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264.431</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207.079</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210.585</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227.267</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6725">
                <a:tc>
                  <a:txBody>
                    <a:bodyPr/>
                    <a:lstStyle/>
                    <a:p>
                      <a:pPr marL="88900" marR="0">
                        <a:spcBef>
                          <a:spcPts val="0"/>
                        </a:spcBef>
                        <a:spcAft>
                          <a:spcPts val="0"/>
                        </a:spcAft>
                      </a:pPr>
                      <a:r>
                        <a:rPr lang="en-US" sz="2400" smtClean="0">
                          <a:solidFill>
                            <a:srgbClr val="000000"/>
                          </a:solidFill>
                          <a:uFill>
                            <a:solidFill>
                              <a:srgbClr val="000000"/>
                            </a:solidFill>
                          </a:uFill>
                          <a:latin typeface="Times New Roman"/>
                          <a:ea typeface="Arial Unicode MS"/>
                          <a:cs typeface="Times New Roman"/>
                        </a:rPr>
                        <a:t>Giáo</a:t>
                      </a:r>
                      <a:r>
                        <a:rPr lang="en-US" sz="2400" baseline="0" smtClean="0">
                          <a:solidFill>
                            <a:srgbClr val="000000"/>
                          </a:solidFill>
                          <a:uFill>
                            <a:solidFill>
                              <a:srgbClr val="000000"/>
                            </a:solidFill>
                          </a:uFill>
                          <a:latin typeface="Times New Roman"/>
                          <a:ea typeface="Arial Unicode MS"/>
                          <a:cs typeface="Times New Roman"/>
                        </a:rPr>
                        <a:t> dục mầm non</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49.864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78.174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83.001</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spcBef>
                          <a:spcPts val="0"/>
                        </a:spcBef>
                        <a:spcAft>
                          <a:spcPts val="0"/>
                        </a:spcAft>
                      </a:pPr>
                      <a:r>
                        <a:rPr lang="en-US" sz="2400" dirty="0">
                          <a:solidFill>
                            <a:srgbClr val="000000"/>
                          </a:solidFill>
                          <a:uFill>
                            <a:solidFill>
                              <a:srgbClr val="000000"/>
                            </a:solidFill>
                          </a:uFill>
                          <a:latin typeface="Times New Roman"/>
                          <a:ea typeface="Arial Unicode MS"/>
                          <a:cs typeface="Times New Roman"/>
                        </a:rPr>
                        <a:t>125.600</a:t>
                      </a:r>
                      <a:endParaRPr lang="vi-VN" sz="2400" dirty="0">
                        <a:solidFill>
                          <a:srgbClr val="000000"/>
                        </a:solidFill>
                        <a:uFill>
                          <a:solidFill>
                            <a:srgbClr val="000000"/>
                          </a:solidFill>
                        </a:uFill>
                        <a:latin typeface="Times New Roman"/>
                        <a:ea typeface="Arial Unicode MS"/>
                        <a:cs typeface="Times New Roman"/>
                      </a:endParaRPr>
                    </a:p>
                  </a:txBody>
                  <a:tcPr marL="0" marR="0" marT="50800" marB="5080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35</a:t>
            </a:fld>
            <a:endParaRPr lang="en-US"/>
          </a:p>
        </p:txBody>
      </p:sp>
      <p:graphicFrame>
        <p:nvGraphicFramePr>
          <p:cNvPr id="3" name="Table 2"/>
          <p:cNvGraphicFramePr>
            <a:graphicFrameLocks noGrp="1"/>
          </p:cNvGraphicFramePr>
          <p:nvPr/>
        </p:nvGraphicFramePr>
        <p:xfrm>
          <a:off x="1" y="1137128"/>
          <a:ext cx="9143998" cy="2825272"/>
        </p:xfrm>
        <a:graphic>
          <a:graphicData uri="http://schemas.openxmlformats.org/drawingml/2006/table">
            <a:tbl>
              <a:tblPr/>
              <a:tblGrid>
                <a:gridCol w="818147"/>
                <a:gridCol w="2945527"/>
                <a:gridCol w="818147"/>
                <a:gridCol w="849577"/>
                <a:gridCol w="849577"/>
                <a:gridCol w="808325"/>
                <a:gridCol w="808325"/>
                <a:gridCol w="1246373"/>
              </a:tblGrid>
              <a:tr h="498038">
                <a:tc rowSpan="2">
                  <a:txBody>
                    <a:bodyPr/>
                    <a:lstStyle/>
                    <a:p>
                      <a:pPr marL="63500" marR="63500" algn="ctr">
                        <a:lnSpc>
                          <a:spcPts val="1400"/>
                        </a:lnSpc>
                        <a:spcBef>
                          <a:spcPts val="0"/>
                        </a:spcBef>
                        <a:spcAft>
                          <a:spcPts val="0"/>
                        </a:spcAft>
                      </a:pPr>
                      <a:endParaRPr lang="en-US" sz="2400" dirty="0">
                        <a:latin typeface="Times New Roman"/>
                        <a:ea typeface="Arial Unicode MS"/>
                        <a:cs typeface="Times New Roman"/>
                      </a:endParaRPr>
                    </a:p>
                    <a:p>
                      <a:pPr marL="63500" marR="63500" algn="ctr">
                        <a:spcBef>
                          <a:spcPts val="0"/>
                        </a:spcBef>
                        <a:spcAft>
                          <a:spcPts val="0"/>
                        </a:spcAft>
                      </a:pPr>
                      <a:r>
                        <a:rPr lang="en-US" sz="2400" b="1" dirty="0">
                          <a:latin typeface="Times New Roman"/>
                          <a:ea typeface="Arial Unicode MS"/>
                          <a:cs typeface="Times New Roman"/>
                        </a:rPr>
                        <a:t>STT</a:t>
                      </a:r>
                      <a:endParaRPr lang="vi-VN" sz="2400" dirty="0">
                        <a:latin typeface="Times New Roman"/>
                        <a:ea typeface="Times New Roman"/>
                        <a:cs typeface="Times New Roman"/>
                      </a:endParaRPr>
                    </a:p>
                    <a:p>
                      <a:pPr marL="0" marR="0">
                        <a:spcBef>
                          <a:spcPts val="0"/>
                        </a:spcBef>
                        <a:spcAft>
                          <a:spcPts val="0"/>
                        </a:spcAft>
                      </a:pPr>
                      <a:r>
                        <a:rPr lang="en-US" sz="2400" dirty="0">
                          <a:solidFill>
                            <a:srgbClr val="000000"/>
                          </a:solidFill>
                          <a:uFill>
                            <a:solidFill>
                              <a:srgbClr val="000000"/>
                            </a:solidFill>
                          </a:uFill>
                          <a:latin typeface="Times New Roman"/>
                          <a:ea typeface="Arial Unicode MS"/>
                          <a:cs typeface="Times New Roman"/>
                        </a:rPr>
                        <a:t> </a:t>
                      </a:r>
                      <a:endParaRPr lang="vi-VN" sz="2400" dirty="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63500" marR="63500" algn="ctr">
                        <a:lnSpc>
                          <a:spcPts val="1400"/>
                        </a:lnSpc>
                        <a:spcBef>
                          <a:spcPts val="0"/>
                        </a:spcBef>
                        <a:spcAft>
                          <a:spcPts val="0"/>
                        </a:spcAft>
                      </a:pPr>
                      <a:endParaRPr lang="en-US" sz="2400">
                        <a:latin typeface="Times New Roman"/>
                        <a:ea typeface="Arial Unicode MS"/>
                        <a:cs typeface="Times New Roman"/>
                      </a:endParaRPr>
                    </a:p>
                    <a:p>
                      <a:pPr marL="63500" marR="63500" algn="ctr">
                        <a:spcBef>
                          <a:spcPts val="0"/>
                        </a:spcBef>
                        <a:spcAft>
                          <a:spcPts val="0"/>
                        </a:spcAft>
                      </a:pPr>
                      <a:r>
                        <a:rPr lang="en-US" sz="2400" b="1">
                          <a:latin typeface="Times New Roman"/>
                          <a:ea typeface="Arial Unicode MS"/>
                          <a:cs typeface="Times New Roman"/>
                        </a:rPr>
                        <a:t>Chỉ tiêu</a:t>
                      </a:r>
                      <a:endParaRPr lang="vi-VN" sz="2400">
                        <a:latin typeface="Times New Roman"/>
                        <a:ea typeface="Times New Roman"/>
                        <a:cs typeface="Times New Roman"/>
                      </a:endParaRPr>
                    </a:p>
                    <a:p>
                      <a:pPr marL="63500" marR="0">
                        <a:spcBef>
                          <a:spcPts val="0"/>
                        </a:spcBef>
                        <a:spcAft>
                          <a:spcPts val="0"/>
                        </a:spcAft>
                      </a:pPr>
                      <a:r>
                        <a:rPr lang="en-US" sz="2400">
                          <a:solidFill>
                            <a:srgbClr val="000000"/>
                          </a:solidFill>
                          <a:uFill>
                            <a:solidFill>
                              <a:srgbClr val="000000"/>
                            </a:solidFill>
                          </a:uFill>
                          <a:latin typeface="Times New Roman"/>
                          <a:ea typeface="Arial Unicode MS"/>
                          <a:cs typeface="Times New Roman"/>
                        </a:rPr>
                        <a:t> </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5">
                  <a:txBody>
                    <a:bodyPr/>
                    <a:lstStyle/>
                    <a:p>
                      <a:pPr marL="0" marR="0" algn="ctr">
                        <a:spcBef>
                          <a:spcPts val="0"/>
                        </a:spcBef>
                        <a:spcAft>
                          <a:spcPts val="0"/>
                        </a:spcAft>
                      </a:pPr>
                      <a:r>
                        <a:rPr lang="en-US" sz="2400" b="1">
                          <a:latin typeface="Times New Roman"/>
                          <a:ea typeface="Arial Unicode MS"/>
                          <a:cs typeface="Times New Roman"/>
                        </a:rPr>
                        <a:t>Kết quả đạt được (%)</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rowSpan="2">
                  <a:txBody>
                    <a:bodyPr/>
                    <a:lstStyle/>
                    <a:p>
                      <a:pPr marL="0" marR="0" algn="ctr">
                        <a:spcBef>
                          <a:spcPts val="0"/>
                        </a:spcBef>
                        <a:spcAft>
                          <a:spcPts val="0"/>
                        </a:spcAft>
                      </a:pPr>
                      <a:r>
                        <a:rPr lang="en-US" sz="2400" b="1">
                          <a:latin typeface="Times New Roman"/>
                          <a:ea typeface="Arial Unicode MS"/>
                          <a:cs typeface="Times New Roman"/>
                        </a:rPr>
                        <a:t>Mục tiêu đến năm 2020</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827249">
                <a:tc vMerge="1">
                  <a:txBody>
                    <a:bodyPr/>
                    <a:lstStyle/>
                    <a:p>
                      <a:endParaRPr lang="vi-VN"/>
                    </a:p>
                  </a:txBody>
                  <a:tcPr/>
                </a:tc>
                <a:tc vMerge="1">
                  <a:txBody>
                    <a:bodyPr/>
                    <a:lstStyle/>
                    <a:p>
                      <a:endParaRPr lang="vi-VN"/>
                    </a:p>
                  </a:txBody>
                  <a:tcPr/>
                </a:tc>
                <a:tc>
                  <a:txBody>
                    <a:bodyPr/>
                    <a:lstStyle/>
                    <a:p>
                      <a:pPr marL="0" marR="0" algn="ctr">
                        <a:spcBef>
                          <a:spcPts val="0"/>
                        </a:spcBef>
                        <a:spcAft>
                          <a:spcPts val="0"/>
                        </a:spcAft>
                      </a:pPr>
                      <a:r>
                        <a:rPr lang="en-US" sz="2400" b="1">
                          <a:latin typeface="Times New Roman"/>
                          <a:ea typeface="Arial Unicode MS"/>
                          <a:cs typeface="Times New Roman"/>
                        </a:rPr>
                        <a:t>Năm 1999</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dirty="0" err="1">
                          <a:latin typeface="Times New Roman"/>
                          <a:ea typeface="Arial Unicode MS"/>
                          <a:cs typeface="Times New Roman"/>
                        </a:rPr>
                        <a:t>Năm</a:t>
                      </a:r>
                      <a:r>
                        <a:rPr lang="en-US" sz="2400" b="1" dirty="0">
                          <a:latin typeface="Times New Roman"/>
                          <a:ea typeface="Arial Unicode MS"/>
                          <a:cs typeface="Times New Roman"/>
                        </a:rPr>
                        <a:t> 2005</a:t>
                      </a:r>
                      <a:endParaRPr lang="vi-VN" sz="2400" dirty="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Năm 2009</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Năm 2011</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Năm 2013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vi-VN"/>
                    </a:p>
                  </a:txBody>
                  <a:tcPr/>
                </a:tc>
              </a:tr>
              <a:tr h="498038">
                <a:tc>
                  <a:txBody>
                    <a:bodyPr/>
                    <a:lstStyle/>
                    <a:p>
                      <a:pPr marL="0" marR="0" algn="ctr">
                        <a:spcBef>
                          <a:spcPts val="0"/>
                        </a:spcBef>
                        <a:spcAft>
                          <a:spcPts val="0"/>
                        </a:spcAft>
                      </a:pPr>
                      <a:r>
                        <a:rPr lang="en-US" sz="2400" b="1">
                          <a:latin typeface="Times New Roman"/>
                          <a:ea typeface="Arial Unicode MS"/>
                          <a:cs typeface="Times New Roman"/>
                        </a:rPr>
                        <a:t>1</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63500" marR="0">
                        <a:spcBef>
                          <a:spcPts val="0"/>
                        </a:spcBef>
                        <a:spcAft>
                          <a:spcPts val="0"/>
                        </a:spcAft>
                      </a:pPr>
                      <a:r>
                        <a:rPr lang="en-US" sz="2400">
                          <a:latin typeface="Times New Roman"/>
                          <a:ea typeface="Arial Unicode MS"/>
                          <a:cs typeface="Times New Roman"/>
                        </a:rPr>
                        <a:t>Tiểu học</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98,12</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99,80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99,80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99,80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99,80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&gt;99</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8038">
                <a:tc>
                  <a:txBody>
                    <a:bodyPr/>
                    <a:lstStyle/>
                    <a:p>
                      <a:pPr marL="0" marR="0" algn="ctr">
                        <a:spcBef>
                          <a:spcPts val="0"/>
                        </a:spcBef>
                        <a:spcAft>
                          <a:spcPts val="0"/>
                        </a:spcAft>
                        <a:tabLst>
                          <a:tab pos="2743200" algn="ctr"/>
                          <a:tab pos="5486400" algn="r"/>
                        </a:tabLst>
                      </a:pPr>
                      <a:r>
                        <a:rPr lang="en-US" sz="2400" b="1">
                          <a:latin typeface="Times New Roman"/>
                          <a:ea typeface="Arial Unicode MS"/>
                          <a:cs typeface="Times New Roman"/>
                        </a:rPr>
                        <a:t>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63500" marR="0">
                        <a:spcBef>
                          <a:spcPts val="0"/>
                        </a:spcBef>
                        <a:spcAft>
                          <a:spcPts val="0"/>
                        </a:spcAft>
                      </a:pPr>
                      <a:r>
                        <a:rPr lang="en-US" sz="2400">
                          <a:latin typeface="Times New Roman"/>
                          <a:ea typeface="Arial Unicode MS"/>
                          <a:cs typeface="Times New Roman"/>
                        </a:rPr>
                        <a:t>Trung học cơ sở</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90,24</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91,56</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96,50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97,64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98,50</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&gt;99</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8038">
                <a:tc>
                  <a:txBody>
                    <a:bodyPr/>
                    <a:lstStyle/>
                    <a:p>
                      <a:pPr marL="0" marR="0" algn="ctr">
                        <a:spcBef>
                          <a:spcPts val="0"/>
                        </a:spcBef>
                        <a:spcAft>
                          <a:spcPts val="0"/>
                        </a:spcAft>
                      </a:pPr>
                      <a:r>
                        <a:rPr lang="en-US" sz="2400" b="1">
                          <a:solidFill>
                            <a:srgbClr val="000000"/>
                          </a:solidFill>
                          <a:uFill>
                            <a:solidFill>
                              <a:srgbClr val="000000"/>
                            </a:solidFill>
                          </a:uFill>
                          <a:latin typeface="Times New Roman"/>
                          <a:ea typeface="Arial Unicode MS"/>
                          <a:cs typeface="Times New Roman"/>
                        </a:rPr>
                        <a:t>3</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63500" marR="0">
                        <a:spcBef>
                          <a:spcPts val="0"/>
                        </a:spcBef>
                        <a:spcAft>
                          <a:spcPts val="0"/>
                        </a:spcAft>
                      </a:pPr>
                      <a:r>
                        <a:rPr lang="en-US" sz="2400">
                          <a:latin typeface="Times New Roman"/>
                          <a:ea typeface="Arial Unicode MS"/>
                          <a:cs typeface="Times New Roman"/>
                        </a:rPr>
                        <a:t>Trung học phổ thông</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95,14</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solidFill>
                            <a:srgbClr val="000000"/>
                          </a:solidFill>
                          <a:uFill>
                            <a:solidFill>
                              <a:srgbClr val="000000"/>
                            </a:solidFill>
                          </a:uFill>
                          <a:latin typeface="Times New Roman"/>
                          <a:ea typeface="Arial Unicode MS"/>
                          <a:cs typeface="Times New Roman"/>
                        </a:rPr>
                        <a:t>88,28</a:t>
                      </a:r>
                      <a:endParaRPr lang="vi-VN" sz="2400">
                        <a:solidFill>
                          <a:srgbClr val="000000"/>
                        </a:solidFill>
                        <a:uFill>
                          <a:solidFill>
                            <a:srgbClr val="000000"/>
                          </a:solidFill>
                        </a:uFill>
                        <a:latin typeface="Times New Roman"/>
                        <a:ea typeface="Arial Unicode MS"/>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81,41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95,40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99,69</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dirty="0">
                          <a:latin typeface="Times New Roman"/>
                          <a:ea typeface="Arial Unicode MS"/>
                          <a:cs typeface="Times New Roman"/>
                        </a:rPr>
                        <a:t>&gt;99</a:t>
                      </a:r>
                      <a:endParaRPr lang="vi-VN" sz="2400" dirty="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4" name="Rectangle 3"/>
          <p:cNvSpPr/>
          <p:nvPr/>
        </p:nvSpPr>
        <p:spPr>
          <a:xfrm>
            <a:off x="148435" y="76200"/>
            <a:ext cx="8919365" cy="1077218"/>
          </a:xfrm>
          <a:prstGeom prst="rect">
            <a:avLst/>
          </a:prstGeom>
        </p:spPr>
        <p:txBody>
          <a:bodyPr wrap="none">
            <a:spAutoFit/>
          </a:bodyPr>
          <a:lstStyle/>
          <a:p>
            <a:pPr algn="ctr"/>
            <a:r>
              <a:rPr lang="en-US" sz="3200" b="1" dirty="0" smtClean="0">
                <a:solidFill>
                  <a:srgbClr val="FF0000"/>
                </a:solidFill>
                <a:latin typeface="Times New Roman" pitchFamily="18" charset="0"/>
                <a:cs typeface="Times New Roman" pitchFamily="18" charset="0"/>
              </a:rPr>
              <a:t>TỶ LỆ HỌC SINH TỐT NGHIỆP PHỔ THÔNG </a:t>
            </a:r>
          </a:p>
          <a:p>
            <a:pPr algn="ctr"/>
            <a:r>
              <a:rPr lang="en-US" sz="3200" b="1" dirty="0" smtClean="0">
                <a:solidFill>
                  <a:srgbClr val="FF0000"/>
                </a:solidFill>
                <a:latin typeface="Times New Roman" pitchFamily="18" charset="0"/>
                <a:cs typeface="Times New Roman" pitchFamily="18" charset="0"/>
              </a:rPr>
              <a:t>TỈNH ĐỒNG NAI</a:t>
            </a:r>
            <a:endParaRPr lang="vi-VN" sz="3200" dirty="0">
              <a:solidFill>
                <a:srgbClr val="FF0000"/>
              </a:solidFill>
              <a:latin typeface="Times New Roman" pitchFamily="18" charset="0"/>
              <a:cs typeface="Times New Roman" pitchFamily="18" charset="0"/>
            </a:endParaRPr>
          </a:p>
        </p:txBody>
      </p:sp>
      <p:sp>
        <p:nvSpPr>
          <p:cNvPr id="5" name="Rectangle 4"/>
          <p:cNvSpPr/>
          <p:nvPr/>
        </p:nvSpPr>
        <p:spPr>
          <a:xfrm>
            <a:off x="493658" y="3962400"/>
            <a:ext cx="8228919" cy="1077218"/>
          </a:xfrm>
          <a:prstGeom prst="rect">
            <a:avLst/>
          </a:prstGeom>
        </p:spPr>
        <p:txBody>
          <a:bodyPr wrap="none">
            <a:spAutoFit/>
          </a:bodyPr>
          <a:lstStyle/>
          <a:p>
            <a:pPr algn="ctr"/>
            <a:r>
              <a:rPr lang="en-US" sz="3200" b="1" dirty="0" smtClean="0">
                <a:solidFill>
                  <a:srgbClr val="FF0000"/>
                </a:solidFill>
                <a:latin typeface="Times New Roman" pitchFamily="18" charset="0"/>
                <a:cs typeface="Times New Roman" pitchFamily="18" charset="0"/>
              </a:rPr>
              <a:t>SỐ HỌC SINH GIỎI ĐẠT GIẢI QUỐC GIA </a:t>
            </a:r>
          </a:p>
          <a:p>
            <a:pPr algn="ctr"/>
            <a:r>
              <a:rPr lang="en-US" sz="3200" b="1" dirty="0" smtClean="0">
                <a:solidFill>
                  <a:srgbClr val="FF0000"/>
                </a:solidFill>
                <a:latin typeface="Times New Roman" pitchFamily="18" charset="0"/>
                <a:cs typeface="Times New Roman" pitchFamily="18" charset="0"/>
              </a:rPr>
              <a:t>TỈNH ĐỒNG NAI</a:t>
            </a:r>
            <a:endParaRPr lang="vi-VN" sz="3200" dirty="0">
              <a:solidFill>
                <a:srgbClr val="FF0000"/>
              </a:solidFill>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0" y="5029200"/>
          <a:ext cx="9067801" cy="1767840"/>
        </p:xfrm>
        <a:graphic>
          <a:graphicData uri="http://schemas.openxmlformats.org/drawingml/2006/table">
            <a:tbl>
              <a:tblPr/>
              <a:tblGrid>
                <a:gridCol w="2929762"/>
                <a:gridCol w="885720"/>
                <a:gridCol w="885720"/>
                <a:gridCol w="885720"/>
                <a:gridCol w="885720"/>
                <a:gridCol w="885720"/>
                <a:gridCol w="885720"/>
                <a:gridCol w="823719"/>
              </a:tblGrid>
              <a:tr h="350520">
                <a:tc>
                  <a:txBody>
                    <a:bodyPr/>
                    <a:lstStyle/>
                    <a:p>
                      <a:pPr marL="90170" marR="0" algn="ctr">
                        <a:spcBef>
                          <a:spcPts val="0"/>
                        </a:spcBef>
                        <a:spcAft>
                          <a:spcPts val="0"/>
                        </a:spcAft>
                      </a:pPr>
                      <a:r>
                        <a:rPr lang="en-US" sz="2400" b="1">
                          <a:latin typeface="Times New Roman"/>
                          <a:ea typeface="Arial Unicode MS"/>
                          <a:cs typeface="Times New Roman"/>
                        </a:rPr>
                        <a:t>Năm</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2007</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2008</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2009</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2012</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2013</a:t>
                      </a:r>
                      <a:endParaRPr lang="vi-VN"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0520">
                <a:tc>
                  <a:txBody>
                    <a:bodyPr/>
                    <a:lstStyle/>
                    <a:p>
                      <a:pPr marL="90170" marR="0">
                        <a:spcBef>
                          <a:spcPts val="0"/>
                        </a:spcBef>
                        <a:spcAft>
                          <a:spcPts val="0"/>
                        </a:spcAft>
                      </a:pPr>
                      <a:r>
                        <a:rPr lang="en-US" sz="2400">
                          <a:latin typeface="Times New Roman"/>
                          <a:ea typeface="Arial Unicode MS"/>
                          <a:cs typeface="Times New Roman"/>
                        </a:rPr>
                        <a:t>Tổng số giải</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32</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25</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39</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44</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41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34</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39</a:t>
                      </a:r>
                      <a:endParaRPr lang="vi-VN"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0520">
                <a:tc>
                  <a:txBody>
                    <a:bodyPr/>
                    <a:lstStyle/>
                    <a:p>
                      <a:pPr marL="90170" marR="0">
                        <a:spcBef>
                          <a:spcPts val="0"/>
                        </a:spcBef>
                        <a:spcAft>
                          <a:spcPts val="0"/>
                        </a:spcAft>
                      </a:pPr>
                      <a:r>
                        <a:rPr lang="en-US" sz="2400">
                          <a:latin typeface="Times New Roman"/>
                          <a:ea typeface="Arial Unicode MS"/>
                          <a:cs typeface="Times New Roman"/>
                        </a:rPr>
                        <a:t>Xếp hạng so với cả nước</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dirty="0">
                          <a:latin typeface="Times New Roman"/>
                          <a:ea typeface="Arial Unicode MS"/>
                          <a:cs typeface="Times New Roman"/>
                        </a:rPr>
                        <a:t>25</a:t>
                      </a:r>
                      <a:endParaRPr lang="vi-VN" sz="2400" dirty="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25</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dirty="0">
                          <a:latin typeface="Times New Roman"/>
                          <a:ea typeface="Arial Unicode MS"/>
                          <a:cs typeface="Times New Roman"/>
                        </a:rPr>
                        <a:t>25</a:t>
                      </a:r>
                      <a:endParaRPr lang="vi-VN"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36</a:t>
            </a:fld>
            <a:endParaRPr lang="en-US"/>
          </a:p>
        </p:txBody>
      </p:sp>
      <p:graphicFrame>
        <p:nvGraphicFramePr>
          <p:cNvPr id="3" name="Table 2"/>
          <p:cNvGraphicFramePr>
            <a:graphicFrameLocks noGrp="1"/>
          </p:cNvGraphicFramePr>
          <p:nvPr/>
        </p:nvGraphicFramePr>
        <p:xfrm>
          <a:off x="152400" y="2136140"/>
          <a:ext cx="8839199" cy="4429760"/>
        </p:xfrm>
        <a:graphic>
          <a:graphicData uri="http://schemas.openxmlformats.org/drawingml/2006/table">
            <a:tbl>
              <a:tblPr/>
              <a:tblGrid>
                <a:gridCol w="2308711"/>
                <a:gridCol w="925399"/>
                <a:gridCol w="887082"/>
                <a:gridCol w="949350"/>
                <a:gridCol w="1051853"/>
                <a:gridCol w="998206"/>
                <a:gridCol w="859299"/>
                <a:gridCol w="859299"/>
              </a:tblGrid>
              <a:tr h="459001">
                <a:tc>
                  <a:txBody>
                    <a:bodyPr/>
                    <a:lstStyle/>
                    <a:p>
                      <a:pPr marL="90170" marR="0" algn="ctr">
                        <a:spcBef>
                          <a:spcPts val="0"/>
                        </a:spcBef>
                        <a:spcAft>
                          <a:spcPts val="0"/>
                        </a:spcAft>
                      </a:pPr>
                      <a:r>
                        <a:rPr lang="en-US" sz="2400" b="1">
                          <a:latin typeface="Times New Roman"/>
                          <a:ea typeface="Arial Unicode MS"/>
                          <a:cs typeface="Times New Roman"/>
                        </a:rPr>
                        <a:t>Năm</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2007</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2008</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2009</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2012</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2013</a:t>
                      </a:r>
                      <a:endParaRPr lang="vi-VN"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65817">
                <a:tc>
                  <a:txBody>
                    <a:bodyPr/>
                    <a:lstStyle/>
                    <a:p>
                      <a:pPr marL="90170" marR="0">
                        <a:spcBef>
                          <a:spcPts val="0"/>
                        </a:spcBef>
                        <a:spcAft>
                          <a:spcPts val="0"/>
                        </a:spcAft>
                      </a:pPr>
                      <a:r>
                        <a:rPr lang="en-US" sz="2400">
                          <a:latin typeface="Times New Roman"/>
                          <a:ea typeface="Arial Unicode MS"/>
                          <a:cs typeface="Times New Roman"/>
                        </a:rPr>
                        <a:t>Số học sinh trúng tuyển ĐH, CĐ</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Không có</a:t>
                      </a:r>
                      <a:endParaRPr lang="vi-VN" sz="2400">
                        <a:latin typeface="Times New Roman"/>
                        <a:ea typeface="Times New Roman"/>
                        <a:cs typeface="Times New Roman"/>
                      </a:endParaRPr>
                    </a:p>
                    <a:p>
                      <a:pPr marL="0" marR="0" algn="ctr">
                        <a:spcBef>
                          <a:spcPts val="0"/>
                        </a:spcBef>
                        <a:spcAft>
                          <a:spcPts val="0"/>
                        </a:spcAft>
                      </a:pPr>
                      <a:r>
                        <a:rPr lang="en-US" sz="2400">
                          <a:latin typeface="Times New Roman"/>
                          <a:ea typeface="Arial Unicode MS"/>
                          <a:cs typeface="Times New Roman"/>
                        </a:rPr>
                        <a:t>số liệu</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Không có</a:t>
                      </a:r>
                      <a:endParaRPr lang="vi-VN" sz="2400">
                        <a:latin typeface="Times New Roman"/>
                        <a:ea typeface="Times New Roman"/>
                        <a:cs typeface="Times New Roman"/>
                      </a:endParaRPr>
                    </a:p>
                    <a:p>
                      <a:pPr marL="0" marR="0" algn="ctr">
                        <a:spcBef>
                          <a:spcPts val="0"/>
                        </a:spcBef>
                        <a:spcAft>
                          <a:spcPts val="0"/>
                        </a:spcAft>
                      </a:pPr>
                      <a:r>
                        <a:rPr lang="en-US" sz="2400">
                          <a:latin typeface="Times New Roman"/>
                          <a:ea typeface="Arial Unicode MS"/>
                          <a:cs typeface="Times New Roman"/>
                        </a:rPr>
                        <a:t>số liệu</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190</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278</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285</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233</a:t>
                      </a:r>
                      <a:endParaRPr lang="vi-VN" sz="2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65817">
                <a:tc>
                  <a:txBody>
                    <a:bodyPr/>
                    <a:lstStyle/>
                    <a:p>
                      <a:pPr marL="90170" marR="0">
                        <a:spcBef>
                          <a:spcPts val="0"/>
                        </a:spcBef>
                        <a:spcAft>
                          <a:spcPts val="0"/>
                        </a:spcAft>
                      </a:pPr>
                      <a:r>
                        <a:rPr lang="en-US" sz="2400">
                          <a:latin typeface="Times New Roman"/>
                          <a:ea typeface="Arial Unicode MS"/>
                          <a:cs typeface="Times New Roman"/>
                        </a:rPr>
                        <a:t>Tỷ lệ HS trúng tuyển ĐH, CĐ (%)</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Không có</a:t>
                      </a:r>
                      <a:endParaRPr lang="vi-VN" sz="2400">
                        <a:latin typeface="Times New Roman"/>
                        <a:ea typeface="Times New Roman"/>
                        <a:cs typeface="Times New Roman"/>
                      </a:endParaRPr>
                    </a:p>
                    <a:p>
                      <a:pPr marL="0" marR="0" algn="ctr">
                        <a:spcBef>
                          <a:spcPts val="0"/>
                        </a:spcBef>
                        <a:spcAft>
                          <a:spcPts val="0"/>
                        </a:spcAft>
                      </a:pPr>
                      <a:r>
                        <a:rPr lang="en-US" sz="2400">
                          <a:latin typeface="Times New Roman"/>
                          <a:ea typeface="Arial Unicode MS"/>
                          <a:cs typeface="Times New Roman"/>
                        </a:rPr>
                        <a:t>số liệu</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92,3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Không có</a:t>
                      </a:r>
                      <a:endParaRPr lang="vi-VN" sz="2400">
                        <a:latin typeface="Times New Roman"/>
                        <a:ea typeface="Times New Roman"/>
                        <a:cs typeface="Times New Roman"/>
                      </a:endParaRPr>
                    </a:p>
                    <a:p>
                      <a:pPr marL="0" marR="0" algn="ctr">
                        <a:spcBef>
                          <a:spcPts val="0"/>
                        </a:spcBef>
                        <a:spcAft>
                          <a:spcPts val="0"/>
                        </a:spcAft>
                      </a:pPr>
                      <a:r>
                        <a:rPr lang="en-US" sz="2400">
                          <a:latin typeface="Times New Roman"/>
                          <a:ea typeface="Arial Unicode MS"/>
                          <a:cs typeface="Times New Roman"/>
                        </a:rPr>
                        <a:t>số liệu</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91,7</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97,2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98,3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98,3</a:t>
                      </a:r>
                      <a:endParaRPr lang="vi-VN" sz="2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69225">
                <a:tc>
                  <a:txBody>
                    <a:bodyPr/>
                    <a:lstStyle/>
                    <a:p>
                      <a:pPr marL="90170" marR="0">
                        <a:spcBef>
                          <a:spcPts val="0"/>
                        </a:spcBef>
                        <a:spcAft>
                          <a:spcPts val="0"/>
                        </a:spcAft>
                      </a:pPr>
                      <a:r>
                        <a:rPr lang="en-US" sz="2400">
                          <a:latin typeface="Times New Roman"/>
                          <a:ea typeface="Arial Unicode MS"/>
                          <a:cs typeface="Times New Roman"/>
                        </a:rPr>
                        <a:t>Xếp hạng trường có điểm thi đại học cao nhất so với cả nước</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27</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27</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21</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dirty="0">
                          <a:latin typeface="Times New Roman"/>
                          <a:ea typeface="Arial Unicode MS"/>
                          <a:cs typeface="Times New Roman"/>
                        </a:rPr>
                        <a:t>14</a:t>
                      </a:r>
                      <a:endParaRPr lang="vi-VN" sz="2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4" name="Rectangle 3"/>
          <p:cNvSpPr/>
          <p:nvPr/>
        </p:nvSpPr>
        <p:spPr>
          <a:xfrm>
            <a:off x="381000" y="685800"/>
            <a:ext cx="8382000" cy="954107"/>
          </a:xfrm>
          <a:prstGeom prst="rect">
            <a:avLst/>
          </a:prstGeom>
        </p:spPr>
        <p:txBody>
          <a:bodyPr wrap="square">
            <a:spAutoFit/>
          </a:bodyPr>
          <a:lstStyle/>
          <a:p>
            <a:r>
              <a:rPr lang="en-US" sz="2800" b="1" dirty="0" smtClean="0">
                <a:solidFill>
                  <a:srgbClr val="FF0000"/>
                </a:solidFill>
                <a:latin typeface="Times New Roman" pitchFamily="18" charset="0"/>
                <a:cs typeface="Times New Roman" pitchFamily="18" charset="0"/>
              </a:rPr>
              <a:t>HIỆU QUẢ ĐÀO TẠO CỦA TRƯỜNG CHUYÊN LƯƠNG THẾ VINH</a:t>
            </a:r>
            <a:endParaRPr lang="vi-VN" sz="2800" dirty="0">
              <a:solidFill>
                <a:srgbClr val="FF00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37</a:t>
            </a:fld>
            <a:endParaRPr lang="en-US"/>
          </a:p>
        </p:txBody>
      </p:sp>
      <p:graphicFrame>
        <p:nvGraphicFramePr>
          <p:cNvPr id="3" name="Table 2"/>
          <p:cNvGraphicFramePr>
            <a:graphicFrameLocks noGrp="1"/>
          </p:cNvGraphicFramePr>
          <p:nvPr/>
        </p:nvGraphicFramePr>
        <p:xfrm>
          <a:off x="1" y="2163676"/>
          <a:ext cx="9143998" cy="3246524"/>
        </p:xfrm>
        <a:graphic>
          <a:graphicData uri="http://schemas.openxmlformats.org/drawingml/2006/table">
            <a:tbl>
              <a:tblPr/>
              <a:tblGrid>
                <a:gridCol w="2813463"/>
                <a:gridCol w="878277"/>
                <a:gridCol w="893162"/>
                <a:gridCol w="893162"/>
                <a:gridCol w="893162"/>
                <a:gridCol w="893162"/>
                <a:gridCol w="893162"/>
                <a:gridCol w="986448"/>
              </a:tblGrid>
              <a:tr h="558396">
                <a:tc>
                  <a:txBody>
                    <a:bodyPr/>
                    <a:lstStyle/>
                    <a:p>
                      <a:pPr marL="90170" marR="0" algn="ctr">
                        <a:spcBef>
                          <a:spcPts val="0"/>
                        </a:spcBef>
                        <a:spcAft>
                          <a:spcPts val="0"/>
                        </a:spcAft>
                      </a:pPr>
                      <a:r>
                        <a:rPr lang="en-US" sz="2400" b="1">
                          <a:latin typeface="Times New Roman"/>
                          <a:ea typeface="Arial Unicode MS"/>
                          <a:cs typeface="Times New Roman"/>
                        </a:rPr>
                        <a:t>Năm</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2007</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2008</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2009</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2010</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2011</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2012</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b="1">
                          <a:latin typeface="Times New Roman"/>
                          <a:ea typeface="Arial Unicode MS"/>
                          <a:cs typeface="Times New Roman"/>
                        </a:rPr>
                        <a:t>2013</a:t>
                      </a:r>
                      <a:endParaRPr lang="vi-VN"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27504">
                <a:tc>
                  <a:txBody>
                    <a:bodyPr/>
                    <a:lstStyle/>
                    <a:p>
                      <a:pPr marL="90170" marR="0">
                        <a:spcBef>
                          <a:spcPts val="0"/>
                        </a:spcBef>
                        <a:spcAft>
                          <a:spcPts val="0"/>
                        </a:spcAft>
                      </a:pPr>
                      <a:r>
                        <a:rPr lang="en-US" sz="2400">
                          <a:latin typeface="Times New Roman"/>
                          <a:ea typeface="Arial Unicode MS"/>
                          <a:cs typeface="Times New Roman"/>
                        </a:rPr>
                        <a:t>Tỷ lệ HS trúng tuyển ĐH, CĐ</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22,6</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22,2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20,7</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25,2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25,0</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30</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30,7</a:t>
                      </a:r>
                      <a:endParaRPr lang="vi-VN" sz="2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58396">
                <a:tc>
                  <a:txBody>
                    <a:bodyPr/>
                    <a:lstStyle/>
                    <a:p>
                      <a:pPr marL="90170" marR="0">
                        <a:spcBef>
                          <a:spcPts val="0"/>
                        </a:spcBef>
                        <a:spcAft>
                          <a:spcPts val="0"/>
                        </a:spcAft>
                      </a:pPr>
                      <a:r>
                        <a:rPr lang="en-US" sz="2400">
                          <a:latin typeface="Times New Roman"/>
                          <a:ea typeface="Arial Unicode MS"/>
                          <a:cs typeface="Times New Roman"/>
                        </a:rPr>
                        <a:t>Xếp hạng so với cả nước</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18</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24</a:t>
                      </a:r>
                      <a:endParaRPr lang="vi-VN" sz="2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27504">
                <a:tc>
                  <a:txBody>
                    <a:bodyPr/>
                    <a:lstStyle/>
                    <a:p>
                      <a:pPr marL="90170" marR="0">
                        <a:spcBef>
                          <a:spcPts val="0"/>
                        </a:spcBef>
                        <a:spcAft>
                          <a:spcPts val="0"/>
                        </a:spcAft>
                      </a:pPr>
                      <a:r>
                        <a:rPr lang="en-US" sz="2400">
                          <a:latin typeface="Times New Roman"/>
                          <a:ea typeface="Arial Unicode MS"/>
                          <a:cs typeface="Times New Roman"/>
                        </a:rPr>
                        <a:t>Số HS thủ khoa các kỳ thi tuyển ĐH, CĐ</a:t>
                      </a:r>
                      <a:endParaRPr lang="vi-VN" sz="2400">
                        <a:latin typeface="Times New Roman"/>
                        <a:ea typeface="Times New Roman"/>
                        <a:cs typeface="Times New Roman"/>
                      </a:endParaRPr>
                    </a:p>
                  </a:txBody>
                  <a:tcPr marL="0" marR="0" marT="50800" marB="508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02</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00</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03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01</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03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a:latin typeface="Times New Roman"/>
                          <a:ea typeface="Arial Unicode MS"/>
                          <a:cs typeface="Times New Roman"/>
                        </a:rPr>
                        <a:t>03</a:t>
                      </a:r>
                      <a:endParaRPr lang="vi-VN" sz="2400">
                        <a:latin typeface="Times New Roman"/>
                        <a:ea typeface="Times New Roman"/>
                        <a:cs typeface="Times New Roman"/>
                      </a:endParaRPr>
                    </a:p>
                  </a:txBody>
                  <a:tcPr marL="0" marR="0" marT="50800" marB="508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2400" dirty="0">
                          <a:latin typeface="Times New Roman"/>
                          <a:ea typeface="Arial Unicode MS"/>
                          <a:cs typeface="Times New Roman"/>
                        </a:rPr>
                        <a:t>03</a:t>
                      </a:r>
                      <a:endParaRPr lang="vi-VN" sz="2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0177" name="Rectangle 1"/>
          <p:cNvSpPr>
            <a:spLocks noChangeArrowheads="1"/>
          </p:cNvSpPr>
          <p:nvPr/>
        </p:nvSpPr>
        <p:spPr bwMode="auto">
          <a:xfrm>
            <a:off x="483602" y="106740"/>
            <a:ext cx="8176790" cy="156966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TỶ LỆ HỌC SINH TRÚNG TUYỂN ĐH, CĐ</a:t>
            </a:r>
          </a:p>
          <a:p>
            <a:pPr marL="0" marR="0" lvl="0" indent="0" algn="ctr" defTabSz="914400" rtl="0" eaLnBrk="1" fontAlgn="base" latinLnBrk="0" hangingPunct="1">
              <a:lnSpc>
                <a:spcPct val="100000"/>
              </a:lnSpc>
              <a:spcBef>
                <a:spcPct val="0"/>
              </a:spcBef>
              <a:spcAft>
                <a:spcPct val="0"/>
              </a:spcAft>
              <a:buClrTx/>
              <a:buSzTx/>
              <a:buFontTx/>
              <a:buNone/>
              <a:tabLst/>
            </a:pPr>
            <a:r>
              <a:rPr lang="en-US" sz="3200" b="1" dirty="0" smtClean="0">
                <a:solidFill>
                  <a:srgbClr val="FF0000"/>
                </a:solidFill>
                <a:latin typeface="Times New Roman" pitchFamily="18" charset="0"/>
                <a:ea typeface="Arial Unicode MS" pitchFamily="34" charset="-128"/>
                <a:cs typeface="Times New Roman" pitchFamily="18" charset="0"/>
              </a:rPr>
              <a:t>CỦA TỈNH ĐỒNG NAI</a:t>
            </a:r>
            <a:r>
              <a:rPr kumimoji="0" lang="en-US" sz="3200" b="1"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HÀNG  NĂM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(so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với</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tổng</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số</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hồ</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sơ</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đăng</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ký</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dự</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Arial Unicode MS" pitchFamily="34" charset="-128"/>
                <a:cs typeface="Times New Roman" pitchFamily="18" charset="0"/>
              </a:rPr>
              <a:t>thi</a:t>
            </a:r>
            <a:r>
              <a:rPr kumimoji="0" lang="en-US" sz="3200" b="0" i="0" u="none" strike="noStrike" cap="none" normalizeH="0" baseline="0" dirty="0" smtClean="0">
                <a:ln>
                  <a:noFill/>
                </a:ln>
                <a:solidFill>
                  <a:srgbClr val="FF0000"/>
                </a:solidFill>
                <a:effectLst/>
                <a:latin typeface="Times New Roman" pitchFamily="18" charset="0"/>
                <a:ea typeface="Arial Unicode MS" pitchFamily="34" charset="-128"/>
                <a:cs typeface="Times New Roman" pitchFamily="18" charset="0"/>
              </a:rPr>
              <a:t>)</a:t>
            </a:r>
            <a:endParaRPr kumimoji="0" lang="en-US" sz="3200" b="0" i="0" u="none" strike="noStrike" cap="none" normalizeH="0" baseline="0" dirty="0" smtClean="0">
              <a:ln>
                <a:noFill/>
              </a:ln>
              <a:solidFill>
                <a:srgbClr val="FF0000"/>
              </a:solidFill>
              <a:effectLst/>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2" name="Rectangle 4"/>
          <p:cNvSpPr>
            <a:spLocks noGrp="1" noChangeArrowheads="1"/>
          </p:cNvSpPr>
          <p:nvPr>
            <p:ph type="title"/>
          </p:nvPr>
        </p:nvSpPr>
        <p:spPr>
          <a:xfrm>
            <a:off x="457200" y="544290"/>
            <a:ext cx="8686800" cy="1618343"/>
          </a:xfrm>
        </p:spPr>
        <p:txBody>
          <a:bodyPr>
            <a:normAutofit fontScale="90000"/>
          </a:bodyPr>
          <a:lstStyle/>
          <a:p>
            <a:pPr eaLnBrk="1" fontAlgn="auto" hangingPunct="1">
              <a:spcAft>
                <a:spcPts val="0"/>
              </a:spcAft>
              <a:defRPr/>
            </a:pPr>
            <a:r>
              <a:rPr lang="en-US" sz="4800" b="1" smtClean="0">
                <a:solidFill>
                  <a:srgbClr val="0000FF"/>
                </a:solidFill>
                <a:latin typeface="Tahoma" pitchFamily="34" charset="0"/>
              </a:rPr>
              <a:t>Xin chân thành cảm ơn </a:t>
            </a:r>
            <a:br>
              <a:rPr lang="en-US" sz="4800" b="1" smtClean="0">
                <a:solidFill>
                  <a:srgbClr val="0000FF"/>
                </a:solidFill>
                <a:latin typeface="Tahoma" pitchFamily="34" charset="0"/>
              </a:rPr>
            </a:br>
            <a:r>
              <a:rPr lang="en-US" sz="4800" b="1" smtClean="0">
                <a:solidFill>
                  <a:srgbClr val="0000FF"/>
                </a:solidFill>
                <a:latin typeface="Tahoma" pitchFamily="34" charset="0"/>
              </a:rPr>
              <a:t>sự lắng nghe của Quý vị</a:t>
            </a:r>
            <a:br>
              <a:rPr lang="en-US" sz="4800" b="1" smtClean="0">
                <a:solidFill>
                  <a:srgbClr val="0000FF"/>
                </a:solidFill>
                <a:latin typeface="Tahoma" pitchFamily="34" charset="0"/>
              </a:rPr>
            </a:br>
            <a:endParaRPr lang="en-US" sz="4800" b="1">
              <a:solidFill>
                <a:srgbClr val="0000FF"/>
              </a:solidFill>
              <a:latin typeface="Tahoma" pitchFamily="34" charset="0"/>
            </a:endParaRPr>
          </a:p>
        </p:txBody>
      </p:sp>
      <p:sp>
        <p:nvSpPr>
          <p:cNvPr id="11" name="Content Placeholder 10"/>
          <p:cNvSpPr>
            <a:spLocks noGrp="1"/>
          </p:cNvSpPr>
          <p:nvPr>
            <p:ph idx="1"/>
          </p:nvPr>
        </p:nvSpPr>
        <p:spPr>
          <a:xfrm>
            <a:off x="304800" y="2148113"/>
            <a:ext cx="8686800" cy="2801257"/>
          </a:xfrm>
        </p:spPr>
        <p:txBody>
          <a:bodyPr>
            <a:normAutofit lnSpcReduction="10000"/>
          </a:bodyPr>
          <a:lstStyle/>
          <a:p>
            <a:r>
              <a:rPr lang="en-US" b="1" smtClean="0"/>
              <a:t>Liên </a:t>
            </a:r>
            <a:r>
              <a:rPr lang="en-US" b="1" smtClean="0"/>
              <a:t>hệ </a:t>
            </a:r>
            <a:r>
              <a:rPr lang="en-US" b="1" smtClean="0"/>
              <a:t>: </a:t>
            </a:r>
          </a:p>
          <a:p>
            <a:pPr>
              <a:buNone/>
            </a:pPr>
            <a:r>
              <a:rPr lang="en-US" b="1" smtClean="0"/>
              <a:t>TS Nguyễn Đức Nghĩa, Phó Giám đốc ĐHQG-HCM</a:t>
            </a:r>
            <a:endParaRPr lang="en-US" b="1" smtClean="0"/>
          </a:p>
          <a:p>
            <a:pPr algn="ctr">
              <a:spcBef>
                <a:spcPts val="0"/>
              </a:spcBef>
              <a:buNone/>
            </a:pPr>
            <a:r>
              <a:rPr lang="en-US" b="1" smtClean="0">
                <a:hlinkClick r:id="rId2"/>
              </a:rPr>
              <a:t>dnghia@vnuhcm.edu.vn</a:t>
            </a:r>
            <a:endParaRPr lang="en-US" b="1" smtClean="0"/>
          </a:p>
          <a:p>
            <a:pPr algn="just">
              <a:spcBef>
                <a:spcPts val="1200"/>
              </a:spcBef>
            </a:pPr>
            <a:endParaRPr lang="en-US" b="1" smtClean="0"/>
          </a:p>
          <a:p>
            <a:pPr algn="just">
              <a:spcBef>
                <a:spcPts val="1200"/>
              </a:spcBef>
            </a:pPr>
            <a:r>
              <a:rPr lang="en-US" b="1" smtClean="0"/>
              <a:t>Tư </a:t>
            </a:r>
            <a:r>
              <a:rPr lang="en-US" b="1" smtClean="0"/>
              <a:t>vấn trực tuyến: </a:t>
            </a:r>
            <a:r>
              <a:rPr lang="en-US" b="1" smtClean="0">
                <a:hlinkClick r:id="rId3"/>
              </a:rPr>
              <a:t>http://tvtt.vnuhcm.edu.vn</a:t>
            </a:r>
            <a:r>
              <a:rPr lang="en-US" b="1" smtClean="0"/>
              <a:t> </a:t>
            </a:r>
            <a:endParaRPr lang="en-US" b="1"/>
          </a:p>
        </p:txBody>
      </p:sp>
      <p:sp>
        <p:nvSpPr>
          <p:cNvPr id="8" name="Rectangle 25"/>
          <p:cNvSpPr>
            <a:spLocks noGrp="1" noChangeArrowheads="1"/>
          </p:cNvSpPr>
          <p:nvPr>
            <p:ph type="sldNum" sz="quarter" idx="12"/>
          </p:nvPr>
        </p:nvSpPr>
        <p:spPr/>
        <p:txBody>
          <a:bodyPr/>
          <a:lstStyle/>
          <a:p>
            <a:pPr>
              <a:defRPr/>
            </a:pPr>
            <a:fld id="{8D4EE584-1B78-46E1-9C04-7871EB412B12}" type="slidenum">
              <a:rPr lang="en-US" sz="1500" smtClean="0">
                <a:solidFill>
                  <a:schemeClr val="tx1"/>
                </a:solidFill>
              </a:rPr>
              <a:pPr>
                <a:defRPr/>
              </a:pPr>
              <a:t>38</a:t>
            </a:fld>
            <a:endParaRPr lang="en-US" sz="1500">
              <a:solidFill>
                <a:schemeClr val="tx1"/>
              </a:solidFill>
            </a:endParaRPr>
          </a:p>
        </p:txBody>
      </p:sp>
      <p:pic>
        <p:nvPicPr>
          <p:cNvPr id="134148" name="Picture 6" descr="star_jumping_hg_clr"/>
          <p:cNvPicPr>
            <a:picLocks noChangeAspect="1" noChangeArrowheads="1" noCrop="1"/>
          </p:cNvPicPr>
          <p:nvPr/>
        </p:nvPicPr>
        <p:blipFill>
          <a:blip r:embed="rId4" cstate="print"/>
          <a:srcRect/>
          <a:stretch>
            <a:fillRect/>
          </a:stretch>
        </p:blipFill>
        <p:spPr bwMode="auto">
          <a:xfrm>
            <a:off x="1841500" y="4757728"/>
            <a:ext cx="1905000" cy="1905000"/>
          </a:xfrm>
          <a:prstGeom prst="rect">
            <a:avLst/>
          </a:prstGeom>
          <a:noFill/>
          <a:ln w="9525">
            <a:noFill/>
            <a:miter lim="800000"/>
            <a:headEnd/>
            <a:tailEnd/>
          </a:ln>
        </p:spPr>
      </p:pic>
      <p:pic>
        <p:nvPicPr>
          <p:cNvPr id="134149" name="Picture 7" descr="star_taking_a_bow_hg_clr"/>
          <p:cNvPicPr>
            <a:picLocks noChangeAspect="1" noChangeArrowheads="1" noCrop="1"/>
          </p:cNvPicPr>
          <p:nvPr/>
        </p:nvPicPr>
        <p:blipFill>
          <a:blip r:embed="rId5" cstate="print"/>
          <a:srcRect/>
          <a:stretch>
            <a:fillRect/>
          </a:stretch>
        </p:blipFill>
        <p:spPr bwMode="auto">
          <a:xfrm>
            <a:off x="3635375" y="4584690"/>
            <a:ext cx="1905000" cy="1905000"/>
          </a:xfrm>
          <a:prstGeom prst="rect">
            <a:avLst/>
          </a:prstGeom>
          <a:noFill/>
          <a:ln w="9525">
            <a:noFill/>
            <a:miter lim="800000"/>
            <a:headEnd/>
            <a:tailEnd/>
          </a:ln>
        </p:spPr>
      </p:pic>
      <p:pic>
        <p:nvPicPr>
          <p:cNvPr id="134150" name="Picture 8" descr="star_touching_toes_hg_clr"/>
          <p:cNvPicPr>
            <a:picLocks noChangeAspect="1" noChangeArrowheads="1" noCrop="1"/>
          </p:cNvPicPr>
          <p:nvPr/>
        </p:nvPicPr>
        <p:blipFill>
          <a:blip r:embed="rId6" cstate="print"/>
          <a:srcRect/>
          <a:stretch>
            <a:fillRect/>
          </a:stretch>
        </p:blipFill>
        <p:spPr bwMode="auto">
          <a:xfrm>
            <a:off x="5651500" y="4584690"/>
            <a:ext cx="1905000" cy="19050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pic>
        <p:nvPicPr>
          <p:cNvPr id="1026" name="Picture 2" descr="image003"/>
          <p:cNvPicPr>
            <a:picLocks noChangeAspect="1" noChangeArrowheads="1"/>
          </p:cNvPicPr>
          <p:nvPr/>
        </p:nvPicPr>
        <p:blipFill>
          <a:blip r:embed="rId2" cstate="print"/>
          <a:srcRect/>
          <a:stretch>
            <a:fillRect/>
          </a:stretch>
        </p:blipFill>
        <p:spPr bwMode="auto">
          <a:xfrm>
            <a:off x="0" y="76200"/>
            <a:ext cx="9144000" cy="67183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8229600" cy="762000"/>
          </a:xfrm>
        </p:spPr>
        <p:txBody>
          <a:bodyPr rtlCol="0">
            <a:normAutofit fontScale="90000"/>
          </a:bodyPr>
          <a:lstStyle/>
          <a:p>
            <a:pPr eaLnBrk="1" fontAlgn="auto" hangingPunct="1">
              <a:spcAft>
                <a:spcPts val="0"/>
              </a:spcAft>
              <a:defRPr/>
            </a:pPr>
            <a:r>
              <a:rPr lang="en-US" b="1" dirty="0" smtClean="0">
                <a:solidFill>
                  <a:srgbClr val="FF0000"/>
                </a:solidFill>
                <a:latin typeface="Times New Roman" pitchFamily="18" charset="0"/>
                <a:cs typeface="Times New Roman" pitchFamily="18" charset="0"/>
              </a:rPr>
              <a:t>TỔNG QUAN CHUNG CẢ NƯỚC</a:t>
            </a:r>
            <a:endParaRPr lang="en-US" b="1" dirty="0">
              <a:solidFill>
                <a:srgbClr val="FF0000"/>
              </a:solidFill>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76200" y="838200"/>
          <a:ext cx="8915400" cy="4776788"/>
        </p:xfrm>
        <a:graphic>
          <a:graphicData uri="http://schemas.openxmlformats.org/drawingml/2006/table">
            <a:tbl>
              <a:tblPr/>
              <a:tblGrid>
                <a:gridCol w="3582988"/>
                <a:gridCol w="1082675"/>
                <a:gridCol w="1333500"/>
                <a:gridCol w="850900"/>
                <a:gridCol w="1220787"/>
                <a:gridCol w="844550"/>
              </a:tblGrid>
              <a:tr h="889000">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dirty="0" err="1" smtClean="0">
                          <a:ln>
                            <a:noFill/>
                          </a:ln>
                          <a:solidFill>
                            <a:schemeClr val="tx1"/>
                          </a:solidFill>
                          <a:effectLst/>
                          <a:latin typeface="Times New Roman" pitchFamily="18" charset="0"/>
                          <a:cs typeface="Times New Roman" pitchFamily="18" charset="0"/>
                        </a:rPr>
                        <a:t>Tổng</a:t>
                      </a: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dirty="0" err="1" smtClean="0">
                          <a:ln>
                            <a:noFill/>
                          </a:ln>
                          <a:solidFill>
                            <a:schemeClr val="tx1"/>
                          </a:solidFill>
                          <a:effectLst/>
                          <a:latin typeface="Times New Roman" pitchFamily="18" charset="0"/>
                          <a:cs typeface="Times New Roman" pitchFamily="18" charset="0"/>
                        </a:rPr>
                        <a:t>số</a:t>
                      </a: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dirty="0" err="1" smtClean="0">
                          <a:ln>
                            <a:noFill/>
                          </a:ln>
                          <a:solidFill>
                            <a:schemeClr val="tx1"/>
                          </a:solidFill>
                          <a:effectLst/>
                          <a:latin typeface="Times New Roman" pitchFamily="18" charset="0"/>
                          <a:cs typeface="Times New Roman" pitchFamily="18" charset="0"/>
                        </a:rPr>
                        <a:t>trường</a:t>
                      </a: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 ĐH, CĐ </a:t>
                      </a:r>
                      <a:r>
                        <a:rPr kumimoji="0" lang="en-US" sz="2000" b="1" i="0" u="none" strike="noStrike" cap="none" normalizeH="0" baseline="0" dirty="0" smtClean="0">
                          <a:ln>
                            <a:noFill/>
                          </a:ln>
                          <a:solidFill>
                            <a:srgbClr val="FF0000"/>
                          </a:solidFill>
                          <a:effectLst/>
                          <a:latin typeface="Times New Roman" pitchFamily="18" charset="0"/>
                          <a:cs typeface="Times New Roman" pitchFamily="18" charset="0"/>
                        </a:rPr>
                        <a:t>(2011)</a:t>
                      </a:r>
                      <a:endParaRPr kumimoji="0" lang="en-US" sz="20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5600">
                <a:tc v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Tổng số</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00"/>
                          </a:solidFill>
                          <a:effectLst/>
                          <a:latin typeface="Times New Roman" pitchFamily="18" charset="0"/>
                          <a:cs typeface="Times New Roman" pitchFamily="18" charset="0"/>
                        </a:rPr>
                        <a:t>Đại học</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00"/>
                          </a:solidFill>
                          <a:effectLst/>
                          <a:latin typeface="Times New Roman" pitchFamily="18" charset="0"/>
                          <a:cs typeface="Times New Roman" pitchFamily="18" charset="0"/>
                        </a:rPr>
                        <a:t>Cao đẳng</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r h="355600">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smtClean="0">
                          <a:ln>
                            <a:noFill/>
                          </a:ln>
                          <a:solidFill>
                            <a:srgbClr val="000000"/>
                          </a:solidFill>
                          <a:effectLst/>
                          <a:latin typeface="Times New Roman" pitchFamily="18" charset="0"/>
                          <a:cs typeface="Times New Roman" pitchFamily="18" charset="0"/>
                        </a:rPr>
                        <a:t>Công lập</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smtClean="0">
                          <a:ln>
                            <a:noFill/>
                          </a:ln>
                          <a:solidFill>
                            <a:srgbClr val="000000"/>
                          </a:solidFill>
                          <a:effectLst/>
                          <a:latin typeface="Times New Roman" pitchFamily="18" charset="0"/>
                          <a:cs typeface="Times New Roman" pitchFamily="18" charset="0"/>
                        </a:rPr>
                        <a:t>NCL</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smtClean="0">
                          <a:ln>
                            <a:noFill/>
                          </a:ln>
                          <a:solidFill>
                            <a:srgbClr val="000000"/>
                          </a:solidFill>
                          <a:effectLst/>
                          <a:latin typeface="Times New Roman" pitchFamily="18" charset="0"/>
                          <a:cs typeface="Times New Roman" pitchFamily="18" charset="0"/>
                        </a:rPr>
                        <a:t>Công lập</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smtClean="0">
                          <a:ln>
                            <a:noFill/>
                          </a:ln>
                          <a:solidFill>
                            <a:srgbClr val="000000"/>
                          </a:solidFill>
                          <a:effectLst/>
                          <a:latin typeface="Times New Roman" pitchFamily="18" charset="0"/>
                          <a:cs typeface="Times New Roman" pitchFamily="18" charset="0"/>
                        </a:rPr>
                        <a:t>NCL</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6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Toàn quốc</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414</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188</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226</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hMerge="1">
                  <a:txBody>
                    <a:bodyPr/>
                    <a:lstStyle/>
                    <a:p>
                      <a:endParaRPr lang="en-US"/>
                    </a:p>
                  </a:txBody>
                  <a:tcPr/>
                </a:tc>
              </a:tr>
              <a:tr h="355600">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138</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50</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196</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30</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I: Miền núi phía Bắc</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50</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11</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38</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II: ĐB sông Hồng</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147</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63</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19</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56</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9</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III: Bắc Trung bộ</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31</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14</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14</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IV: Nam Trung bộ</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50</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10</a:t>
                      </a:r>
                      <a:endPar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7</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24</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9</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V: Vùng Tây Nguyên</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12</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2</a:t>
                      </a:r>
                      <a:endPar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9</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VI: Đông Nam bộ</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85</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31</a:t>
                      </a:r>
                      <a:endPar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17</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28</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9</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31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Vùng VII: ĐB sông Cửu Long</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39</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7</a:t>
                      </a:r>
                      <a:endPar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5</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27</a:t>
                      </a:r>
                      <a:endParaRPr kumimoji="0" lang="en-US" sz="20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5</a:t>
            </a:fld>
            <a:endParaRPr lang="en-US"/>
          </a:p>
        </p:txBody>
      </p:sp>
      <p:sp>
        <p:nvSpPr>
          <p:cNvPr id="6" name="Rectangle 5"/>
          <p:cNvSpPr/>
          <p:nvPr/>
        </p:nvSpPr>
        <p:spPr>
          <a:xfrm>
            <a:off x="0" y="5791200"/>
            <a:ext cx="9144000" cy="461665"/>
          </a:xfrm>
          <a:prstGeom prst="rect">
            <a:avLst/>
          </a:prstGeom>
        </p:spPr>
        <p:txBody>
          <a:bodyPr wrap="square">
            <a:spAutoFit/>
          </a:bodyPr>
          <a:lstStyle/>
          <a:p>
            <a:r>
              <a:rPr lang="vi-VN" sz="2400" i="1" dirty="0" smtClean="0"/>
              <a:t>Tính đến tháng 7/2014, cả nước đã có tới </a:t>
            </a:r>
            <a:r>
              <a:rPr lang="vi-VN" sz="2400" b="1" i="1" dirty="0" smtClean="0">
                <a:solidFill>
                  <a:srgbClr val="FF0000"/>
                </a:solidFill>
              </a:rPr>
              <a:t>472</a:t>
            </a:r>
            <a:r>
              <a:rPr lang="vi-VN" sz="2400" i="1" dirty="0" smtClean="0"/>
              <a:t> trường ĐH, CĐ </a:t>
            </a:r>
            <a:endParaRPr lang="vi-VN" sz="2400" i="1" dirty="0"/>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 y="841494"/>
          <a:ext cx="9144000" cy="5835404"/>
        </p:xfrm>
        <a:graphic>
          <a:graphicData uri="http://schemas.openxmlformats.org/drawingml/2006/table">
            <a:tbl>
              <a:tblPr/>
              <a:tblGrid>
                <a:gridCol w="1216677"/>
                <a:gridCol w="160591"/>
                <a:gridCol w="708338"/>
                <a:gridCol w="720839"/>
                <a:gridCol w="710422"/>
                <a:gridCol w="712507"/>
                <a:gridCol w="712507"/>
                <a:gridCol w="710422"/>
                <a:gridCol w="710422"/>
                <a:gridCol w="706257"/>
                <a:gridCol w="706257"/>
                <a:gridCol w="702089"/>
                <a:gridCol w="666672"/>
              </a:tblGrid>
              <a:tr h="399393">
                <a:tc gridSpan="2">
                  <a:txBody>
                    <a:bodyPr/>
                    <a:lstStyle/>
                    <a:p>
                      <a:pPr>
                        <a:lnSpc>
                          <a:spcPct val="115000"/>
                        </a:lnSpc>
                      </a:pPr>
                      <a:endParaRPr lang="vi-VN" sz="1200">
                        <a:latin typeface="Calibri"/>
                        <a:ea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vi-VN"/>
                    </a:p>
                  </a:txBody>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2003-2004</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2004-2005</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2005-2006</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2006-2007</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2007-</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2008</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2008-</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2009</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2009-</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2010</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2010-</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2011</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2011-</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2012</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2012-</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2013</a:t>
                      </a: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2013-2014</a:t>
                      </a: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99546">
                <a:tc>
                  <a:txBody>
                    <a:bodyPr/>
                    <a:lstStyle/>
                    <a:p>
                      <a:pPr marL="0" marR="0" algn="ctr">
                        <a:lnSpc>
                          <a:spcPct val="115000"/>
                        </a:lnSpc>
                        <a:spcBef>
                          <a:spcPts val="0"/>
                        </a:spcBef>
                        <a:spcAft>
                          <a:spcPts val="0"/>
                        </a:spcAft>
                      </a:pP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11">
                  <a:txBody>
                    <a:bodyPr/>
                    <a:lstStyle/>
                    <a:p>
                      <a:pPr marL="0" marR="0" algn="ctr">
                        <a:lnSpc>
                          <a:spcPct val="115000"/>
                        </a:lnSpc>
                        <a:spcBef>
                          <a:spcPts val="0"/>
                        </a:spcBef>
                        <a:spcAft>
                          <a:spcPts val="0"/>
                        </a:spcAft>
                      </a:pPr>
                      <a:r>
                        <a:rPr lang="en-US" sz="1200" b="1">
                          <a:solidFill>
                            <a:srgbClr val="0000FF"/>
                          </a:solidFill>
                          <a:latin typeface="Times New Roman"/>
                          <a:ea typeface="Times New Roman"/>
                          <a:cs typeface="Times New Roman"/>
                        </a:rPr>
                        <a:t>CAO ĐẲNG</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algn="ctr">
                        <a:lnSpc>
                          <a:spcPct val="115000"/>
                        </a:lnSpc>
                        <a:spcBef>
                          <a:spcPts val="0"/>
                        </a:spcBef>
                        <a:spcAft>
                          <a:spcPts val="0"/>
                        </a:spcAft>
                      </a:pP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99696">
                <a:tc gridSpan="2">
                  <a:txBody>
                    <a:bodyPr/>
                    <a:lstStyle/>
                    <a:p>
                      <a:pPr marL="0" marR="0">
                        <a:lnSpc>
                          <a:spcPct val="115000"/>
                        </a:lnSpc>
                        <a:spcBef>
                          <a:spcPts val="0"/>
                        </a:spcBef>
                        <a:spcAft>
                          <a:spcPts val="0"/>
                        </a:spcAft>
                      </a:pPr>
                      <a:r>
                        <a:rPr lang="en-US" sz="1600" b="1">
                          <a:solidFill>
                            <a:srgbClr val="FF0000"/>
                          </a:solidFill>
                          <a:latin typeface="Times New Roman"/>
                          <a:ea typeface="Times New Roman"/>
                          <a:cs typeface="Times New Roman"/>
                        </a:rPr>
                        <a:t>SỐ TRƯỜNG</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vi-VN"/>
                    </a:p>
                  </a:txBody>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127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137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154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183</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b="1">
                          <a:solidFill>
                            <a:srgbClr val="FF0000"/>
                          </a:solidFill>
                          <a:latin typeface="Times New Roman"/>
                          <a:ea typeface="Times New Roman"/>
                          <a:cs typeface="Times New Roman"/>
                        </a:rPr>
                        <a:t>209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b="1">
                          <a:solidFill>
                            <a:srgbClr val="FF0000"/>
                          </a:solidFill>
                          <a:latin typeface="Times New Roman"/>
                          <a:ea typeface="Times New Roman"/>
                          <a:cs typeface="Times New Roman"/>
                        </a:rPr>
                        <a:t>227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b="1">
                          <a:solidFill>
                            <a:srgbClr val="FF0000"/>
                          </a:solidFill>
                          <a:latin typeface="Times New Roman"/>
                          <a:ea typeface="Times New Roman"/>
                          <a:cs typeface="Times New Roman"/>
                        </a:rPr>
                        <a:t>230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b="1">
                          <a:solidFill>
                            <a:srgbClr val="FF0000"/>
                          </a:solidFill>
                          <a:latin typeface="Times New Roman"/>
                          <a:ea typeface="Times New Roman"/>
                          <a:cs typeface="Times New Roman"/>
                        </a:rPr>
                        <a:t>226</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b="1">
                          <a:solidFill>
                            <a:srgbClr val="FF0000"/>
                          </a:solidFill>
                          <a:latin typeface="Times New Roman"/>
                          <a:ea typeface="Times New Roman"/>
                          <a:cs typeface="Times New Roman"/>
                        </a:rPr>
                        <a:t>215</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a:solidFill>
                            <a:srgbClr val="FF0000"/>
                          </a:solidFill>
                          <a:latin typeface="Times New Roman"/>
                          <a:ea typeface="Times New Roman"/>
                          <a:cs typeface="Times New Roman"/>
                        </a:rPr>
                        <a:t>214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r">
                        <a:lnSpc>
                          <a:spcPct val="115000"/>
                        </a:lnSpc>
                        <a:spcBef>
                          <a:spcPts val="0"/>
                        </a:spcBef>
                        <a:spcAft>
                          <a:spcPts val="0"/>
                        </a:spcAft>
                      </a:pPr>
                      <a:r>
                        <a:rPr lang="en-US" sz="1600">
                          <a:solidFill>
                            <a:srgbClr val="FF0000"/>
                          </a:solidFill>
                          <a:latin typeface="Times New Roman"/>
                          <a:ea typeface="Times New Roman"/>
                          <a:cs typeface="Times New Roman"/>
                        </a:rPr>
                        <a:t>222</a:t>
                      </a:r>
                      <a:endParaRPr lang="vi-VN" sz="16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99696">
                <a:tc gridSpan="2">
                  <a:txBody>
                    <a:bodyPr/>
                    <a:lstStyle/>
                    <a:p>
                      <a:pPr marL="0" marR="0">
                        <a:lnSpc>
                          <a:spcPct val="115000"/>
                        </a:lnSpc>
                        <a:spcBef>
                          <a:spcPts val="0"/>
                        </a:spcBef>
                        <a:spcAft>
                          <a:spcPts val="0"/>
                        </a:spcAft>
                      </a:pPr>
                      <a:r>
                        <a:rPr lang="en-US" sz="1600">
                          <a:latin typeface="Times New Roman"/>
                          <a:ea typeface="Times New Roman"/>
                          <a:cs typeface="Times New Roman"/>
                        </a:rPr>
                        <a:t>Công lập</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119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130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142</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166</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185</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198</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199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196</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187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185</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192</a:t>
                      </a:r>
                      <a:endParaRPr lang="vi-VN" sz="16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696">
                <a:tc gridSpan="2">
                  <a:txBody>
                    <a:bodyPr/>
                    <a:lstStyle/>
                    <a:p>
                      <a:pPr marL="0" marR="0">
                        <a:lnSpc>
                          <a:spcPct val="115000"/>
                        </a:lnSpc>
                        <a:spcBef>
                          <a:spcPts val="0"/>
                        </a:spcBef>
                        <a:spcAft>
                          <a:spcPts val="0"/>
                        </a:spcAft>
                      </a:pPr>
                      <a:r>
                        <a:rPr lang="en-US" sz="1600" smtClean="0">
                          <a:latin typeface="Times New Roman"/>
                          <a:ea typeface="Times New Roman"/>
                          <a:cs typeface="Times New Roman"/>
                        </a:rPr>
                        <a:t>NCL</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8</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24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29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31</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30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28</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29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latin typeface="Times New Roman"/>
                          <a:ea typeface="Times New Roman"/>
                          <a:cs typeface="Times New Roman"/>
                        </a:rPr>
                        <a:t>30</a:t>
                      </a:r>
                      <a:endParaRPr lang="vi-VN" sz="16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546">
                <a:tc>
                  <a:txBody>
                    <a:bodyPr/>
                    <a:lstStyle/>
                    <a:p>
                      <a:pPr marL="0" marR="0" algn="ctr">
                        <a:lnSpc>
                          <a:spcPct val="115000"/>
                        </a:lnSpc>
                        <a:spcBef>
                          <a:spcPts val="0"/>
                        </a:spcBef>
                        <a:spcAft>
                          <a:spcPts val="0"/>
                        </a:spcAft>
                      </a:pP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11">
                  <a:txBody>
                    <a:bodyPr/>
                    <a:lstStyle/>
                    <a:p>
                      <a:pPr marL="0" marR="0" algn="ctr">
                        <a:lnSpc>
                          <a:spcPct val="115000"/>
                        </a:lnSpc>
                        <a:spcBef>
                          <a:spcPts val="0"/>
                        </a:spcBef>
                        <a:spcAft>
                          <a:spcPts val="0"/>
                        </a:spcAft>
                      </a:pPr>
                      <a:r>
                        <a:rPr lang="en-US" sz="1200" b="1">
                          <a:solidFill>
                            <a:srgbClr val="0000FF"/>
                          </a:solidFill>
                          <a:latin typeface="Times New Roman"/>
                          <a:ea typeface="Times New Roman"/>
                          <a:cs typeface="Times New Roman"/>
                        </a:rPr>
                        <a:t>ĐẠI HỌC</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algn="ctr">
                        <a:lnSpc>
                          <a:spcPct val="115000"/>
                        </a:lnSpc>
                        <a:spcBef>
                          <a:spcPts val="0"/>
                        </a:spcBef>
                        <a:spcAft>
                          <a:spcPts val="0"/>
                        </a:spcAft>
                      </a:pP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399393">
                <a:tc gridSpan="2">
                  <a:txBody>
                    <a:bodyPr/>
                    <a:lstStyle/>
                    <a:p>
                      <a:pPr>
                        <a:lnSpc>
                          <a:spcPct val="115000"/>
                        </a:lnSpc>
                      </a:pPr>
                      <a:endParaRPr lang="vi-VN" sz="1200">
                        <a:latin typeface="Calibri"/>
                        <a:ea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vi-VN"/>
                    </a:p>
                  </a:txBody>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2003-2004</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2004-2005</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2005-2006</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solidFill>
                            <a:srgbClr val="993300"/>
                          </a:solidFill>
                          <a:latin typeface="Times New Roman"/>
                          <a:ea typeface="Times New Roman"/>
                          <a:cs typeface="Times New Roman"/>
                        </a:rPr>
                        <a:t>2006-2007</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2007-</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2008</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2008-</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2009</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2009-</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2010</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2010-</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2011</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2011-</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2012</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2012-</a:t>
                      </a:r>
                      <a:endParaRPr lang="vi-VN" sz="1200">
                        <a:latin typeface="Times New Roman"/>
                        <a:ea typeface="Calibri"/>
                        <a:cs typeface="Times New Roman"/>
                      </a:endParaRPr>
                    </a:p>
                    <a:p>
                      <a:pPr marL="0" marR="0" algn="ctr">
                        <a:lnSpc>
                          <a:spcPct val="115000"/>
                        </a:lnSpc>
                        <a:spcBef>
                          <a:spcPts val="0"/>
                        </a:spcBef>
                        <a:spcAft>
                          <a:spcPts val="0"/>
                        </a:spcAft>
                      </a:pPr>
                      <a:r>
                        <a:rPr lang="en-US" sz="1200" b="1">
                          <a:latin typeface="Times New Roman"/>
                          <a:ea typeface="Times New Roman"/>
                          <a:cs typeface="Times New Roman"/>
                        </a:rPr>
                        <a:t>2013</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200" b="1">
                          <a:latin typeface="Times New Roman"/>
                          <a:ea typeface="Times New Roman"/>
                          <a:cs typeface="Times New Roman"/>
                        </a:rPr>
                        <a:t>2013-2014</a:t>
                      </a:r>
                      <a:endParaRPr lang="vi-VN" sz="12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99696">
                <a:tc gridSpan="2">
                  <a:txBody>
                    <a:bodyPr/>
                    <a:lstStyle/>
                    <a:p>
                      <a:pPr marL="0" marR="0">
                        <a:lnSpc>
                          <a:spcPct val="115000"/>
                        </a:lnSpc>
                        <a:spcBef>
                          <a:spcPts val="0"/>
                        </a:spcBef>
                        <a:spcAft>
                          <a:spcPts val="0"/>
                        </a:spcAft>
                      </a:pPr>
                      <a:r>
                        <a:rPr lang="en-US" sz="1200" b="1">
                          <a:solidFill>
                            <a:srgbClr val="FF0000"/>
                          </a:solidFill>
                          <a:latin typeface="Times New Roman"/>
                          <a:ea typeface="Times New Roman"/>
                          <a:cs typeface="Times New Roman"/>
                        </a:rPr>
                        <a:t>SỐ TRƯỜNG</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vi-VN"/>
                    </a:p>
                  </a:txBody>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87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93</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125</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139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160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169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173</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188</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204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207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lnSpc>
                          <a:spcPct val="115000"/>
                        </a:lnSpc>
                        <a:spcBef>
                          <a:spcPts val="0"/>
                        </a:spcBef>
                        <a:spcAft>
                          <a:spcPts val="0"/>
                        </a:spcAft>
                      </a:pPr>
                      <a:r>
                        <a:rPr lang="en-US" sz="1600" b="1">
                          <a:solidFill>
                            <a:srgbClr val="FF0000"/>
                          </a:solidFill>
                          <a:latin typeface="Times New Roman"/>
                          <a:ea typeface="Times New Roman"/>
                          <a:cs typeface="Times New Roman"/>
                        </a:rPr>
                        <a:t>223</a:t>
                      </a:r>
                      <a:endParaRPr lang="vi-VN" sz="16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99696">
                <a:tc gridSpan="2">
                  <a:txBody>
                    <a:bodyPr/>
                    <a:lstStyle/>
                    <a:p>
                      <a:pPr marL="0" marR="0">
                        <a:lnSpc>
                          <a:spcPct val="115000"/>
                        </a:lnSpc>
                        <a:spcBef>
                          <a:spcPts val="0"/>
                        </a:spcBef>
                        <a:spcAft>
                          <a:spcPts val="0"/>
                        </a:spcAft>
                      </a:pPr>
                      <a:r>
                        <a:rPr lang="en-US" sz="1200">
                          <a:latin typeface="Times New Roman"/>
                          <a:ea typeface="Times New Roman"/>
                          <a:cs typeface="Times New Roman"/>
                        </a:rPr>
                        <a:t>Công lập (CL)</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68</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71</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100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109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120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124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127</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138</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150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153</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163</a:t>
                      </a:r>
                      <a:endParaRPr lang="vi-VN" sz="16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393">
                <a:tc gridSpan="2">
                  <a:txBody>
                    <a:bodyPr/>
                    <a:lstStyle/>
                    <a:p>
                      <a:pPr marL="0" marR="0">
                        <a:lnSpc>
                          <a:spcPct val="115000"/>
                        </a:lnSpc>
                        <a:spcBef>
                          <a:spcPts val="0"/>
                        </a:spcBef>
                        <a:spcAft>
                          <a:spcPts val="0"/>
                        </a:spcAft>
                      </a:pPr>
                      <a:r>
                        <a:rPr lang="en-US" sz="1200">
                          <a:latin typeface="Times New Roman"/>
                          <a:ea typeface="Times New Roman"/>
                          <a:cs typeface="Times New Roman"/>
                        </a:rPr>
                        <a:t>Ngoài công lập (NCL)</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19</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22</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25</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45</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46</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50</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54</a:t>
                      </a:r>
                      <a:endParaRPr lang="vi-VN" sz="16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60</a:t>
                      </a:r>
                      <a:endParaRPr lang="vi-VN" sz="1600">
                        <a:latin typeface="Times New Roman"/>
                        <a:ea typeface="Calibri"/>
                        <a:cs typeface="Times New Roman"/>
                      </a:endParaRPr>
                    </a:p>
                  </a:txBody>
                  <a:tcPr marL="68546" marR="685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393">
                <a:tc gridSpan="2">
                  <a:txBody>
                    <a:bodyPr/>
                    <a:lstStyle/>
                    <a:p>
                      <a:pPr marL="0" marR="0">
                        <a:lnSpc>
                          <a:spcPct val="115000"/>
                        </a:lnSpc>
                        <a:spcBef>
                          <a:spcPts val="0"/>
                        </a:spcBef>
                        <a:spcAft>
                          <a:spcPts val="0"/>
                        </a:spcAft>
                      </a:pPr>
                      <a:r>
                        <a:rPr lang="en-US" sz="1200">
                          <a:latin typeface="Times New Roman"/>
                          <a:ea typeface="Times New Roman"/>
                          <a:cs typeface="Times New Roman"/>
                        </a:rPr>
                        <a:t>Tổng số trường không tổ chức thi</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12</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14</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17</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20</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38</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41</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46</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50</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46</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47</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47</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40">
                <a:tc gridSpan="2">
                  <a:txBody>
                    <a:bodyPr/>
                    <a:lstStyle/>
                    <a:p>
                      <a:pPr marL="0" marR="0">
                        <a:lnSpc>
                          <a:spcPct val="115000"/>
                        </a:lnSpc>
                        <a:spcBef>
                          <a:spcPts val="0"/>
                        </a:spcBef>
                        <a:spcAft>
                          <a:spcPts val="0"/>
                        </a:spcAft>
                      </a:pPr>
                      <a:r>
                        <a:rPr lang="en-US" sz="1200">
                          <a:latin typeface="Times New Roman"/>
                          <a:ea typeface="Times New Roman"/>
                          <a:cs typeface="Times New Roman"/>
                        </a:rPr>
                        <a:t>Số trường ĐH NCL không tổ chức thi</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11</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12</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13</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15</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31</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35</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36</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38</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34</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32</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32</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gridSpan="2">
                  <a:txBody>
                    <a:bodyPr/>
                    <a:lstStyle/>
                    <a:p>
                      <a:pPr marL="0" marR="0">
                        <a:lnSpc>
                          <a:spcPct val="115000"/>
                        </a:lnSpc>
                        <a:spcBef>
                          <a:spcPts val="0"/>
                        </a:spcBef>
                        <a:spcAft>
                          <a:spcPts val="0"/>
                        </a:spcAft>
                      </a:pPr>
                      <a:r>
                        <a:rPr lang="en-US" sz="1200">
                          <a:latin typeface="Times New Roman"/>
                          <a:ea typeface="Times New Roman"/>
                          <a:cs typeface="Times New Roman"/>
                        </a:rPr>
                        <a:t>% trường ĐH NCL không tổ chức thi </a:t>
                      </a:r>
                      <a:r>
                        <a:rPr lang="en-US" sz="1200" smtClean="0">
                          <a:latin typeface="Times New Roman"/>
                          <a:ea typeface="Times New Roman"/>
                          <a:cs typeface="Times New Roman"/>
                        </a:rPr>
                        <a:t>/ </a:t>
                      </a:r>
                      <a:r>
                        <a:rPr lang="en-US" sz="1200">
                          <a:latin typeface="Times New Roman"/>
                          <a:ea typeface="Times New Roman"/>
                          <a:cs typeface="Times New Roman"/>
                        </a:rPr>
                        <a:t>tổng số trường ĐH NCL</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57,9</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54,5</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52,0</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50,0</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77,5</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77,8</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78,3</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76,0</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63,0</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59,3</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53,3</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2000">
                <a:tc gridSpan="2">
                  <a:txBody>
                    <a:bodyPr/>
                    <a:lstStyle/>
                    <a:p>
                      <a:pPr marL="0" marR="0">
                        <a:lnSpc>
                          <a:spcPct val="115000"/>
                        </a:lnSpc>
                        <a:spcBef>
                          <a:spcPts val="0"/>
                        </a:spcBef>
                        <a:spcAft>
                          <a:spcPts val="0"/>
                        </a:spcAft>
                      </a:pPr>
                      <a:r>
                        <a:rPr lang="en-US" sz="1200">
                          <a:latin typeface="Times New Roman"/>
                          <a:ea typeface="Times New Roman"/>
                          <a:cs typeface="Times New Roman"/>
                        </a:rPr>
                        <a:t>% trường ĐH NCL không tổ chức </a:t>
                      </a:r>
                      <a:r>
                        <a:rPr lang="en-US" sz="1200" smtClean="0">
                          <a:latin typeface="Times New Roman"/>
                          <a:ea typeface="Times New Roman"/>
                          <a:cs typeface="Times New Roman"/>
                        </a:rPr>
                        <a:t>thi / tổng </a:t>
                      </a:r>
                      <a:r>
                        <a:rPr lang="en-US" sz="1200">
                          <a:latin typeface="Times New Roman"/>
                          <a:ea typeface="Times New Roman"/>
                          <a:cs typeface="Times New Roman"/>
                        </a:rPr>
                        <a:t>số trường ĐH không tổ chức thi</a:t>
                      </a:r>
                      <a:endParaRPr lang="vi-VN" sz="1200">
                        <a:latin typeface="Times New Roman"/>
                        <a:ea typeface="Calibri"/>
                        <a:cs typeface="Times New Roman"/>
                      </a:endParaRPr>
                    </a:p>
                  </a:txBody>
                  <a:tcPr marL="68546" marR="6854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92</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86</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76</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75</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82</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85</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78</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76</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74</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Times New Roman"/>
                          <a:cs typeface="Times New Roman"/>
                        </a:rPr>
                        <a:t>68</a:t>
                      </a:r>
                      <a:endParaRPr lang="vi-VN" sz="160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latin typeface="Times New Roman"/>
                          <a:ea typeface="Times New Roman"/>
                          <a:cs typeface="Times New Roman"/>
                        </a:rPr>
                        <a:t>68</a:t>
                      </a:r>
                      <a:endParaRPr lang="vi-VN" sz="1600" dirty="0">
                        <a:latin typeface="Times New Roman"/>
                        <a:ea typeface="Calibri"/>
                        <a:cs typeface="Times New Roman"/>
                      </a:endParaRPr>
                    </a:p>
                  </a:txBody>
                  <a:tcPr marL="68546" marR="68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itle 1"/>
          <p:cNvSpPr>
            <a:spLocks noGrp="1"/>
          </p:cNvSpPr>
          <p:nvPr>
            <p:ph type="title"/>
          </p:nvPr>
        </p:nvSpPr>
        <p:spPr>
          <a:xfrm>
            <a:off x="457200" y="76200"/>
            <a:ext cx="8229600" cy="609600"/>
          </a:xfrm>
        </p:spPr>
        <p:txBody>
          <a:bodyPr rtlCol="0">
            <a:normAutofit fontScale="90000"/>
          </a:bodyPr>
          <a:lstStyle/>
          <a:p>
            <a:pPr eaLnBrk="1" fontAlgn="auto" hangingPunct="1">
              <a:spcAft>
                <a:spcPts val="0"/>
              </a:spcAft>
              <a:defRPr/>
            </a:pPr>
            <a:r>
              <a:rPr lang="en-US" b="1" dirty="0" smtClean="0">
                <a:solidFill>
                  <a:srgbClr val="FF0000"/>
                </a:solidFill>
                <a:latin typeface="Times New Roman" pitchFamily="18" charset="0"/>
                <a:cs typeface="Times New Roman" pitchFamily="18" charset="0"/>
              </a:rPr>
              <a:t>TỔNG QUAN CHUNG CẢ NƯỚC</a:t>
            </a:r>
            <a:endParaRPr lang="en-US" b="1" dirty="0">
              <a:solidFill>
                <a:srgbClr val="FF0000"/>
              </a:solidFill>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09600"/>
          </a:xfrm>
        </p:spPr>
        <p:txBody>
          <a:bodyPr>
            <a:noAutofit/>
          </a:bodyPr>
          <a:lstStyle/>
          <a:p>
            <a:r>
              <a:rPr lang="en-US" b="1" i="1" dirty="0" smtClean="0">
                <a:solidFill>
                  <a:srgbClr val="FF0000"/>
                </a:solidFill>
                <a:latin typeface="Times New Roman" pitchFamily="18" charset="0"/>
                <a:cs typeface="Times New Roman" pitchFamily="18" charset="0"/>
              </a:rPr>
              <a:t>Theo </a:t>
            </a:r>
            <a:r>
              <a:rPr lang="en-US" b="1" i="1" dirty="0" err="1" smtClean="0">
                <a:solidFill>
                  <a:srgbClr val="FF0000"/>
                </a:solidFill>
                <a:latin typeface="Times New Roman" pitchFamily="18" charset="0"/>
                <a:cs typeface="Times New Roman" pitchFamily="18" charset="0"/>
              </a:rPr>
              <a:t>hệ</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thống</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quản</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lý</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Bộ</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Ngành</a:t>
            </a:r>
            <a:endParaRPr lang="en-US" dirty="0">
              <a:solidFill>
                <a:srgbClr val="FF0000"/>
              </a:solidFill>
            </a:endParaRPr>
          </a:p>
        </p:txBody>
      </p:sp>
      <p:sp>
        <p:nvSpPr>
          <p:cNvPr id="3" name="Content Placeholder 2"/>
          <p:cNvSpPr>
            <a:spLocks noGrp="1"/>
          </p:cNvSpPr>
          <p:nvPr>
            <p:ph idx="1"/>
          </p:nvPr>
        </p:nvSpPr>
        <p:spPr>
          <a:xfrm>
            <a:off x="0" y="762000"/>
            <a:ext cx="9144000" cy="5715000"/>
          </a:xfrm>
        </p:spPr>
        <p:txBody>
          <a:bodyPr>
            <a:noAutofit/>
          </a:bodyPr>
          <a:lstStyle/>
          <a:p>
            <a:r>
              <a:rPr lang="en-US" sz="2600" b="1" i="1" dirty="0" err="1" smtClean="0">
                <a:solidFill>
                  <a:srgbClr val="002060"/>
                </a:solidFill>
                <a:latin typeface="Times New Roman" pitchFamily="18" charset="0"/>
                <a:cs typeface="Times New Roman" pitchFamily="18" charset="0"/>
              </a:rPr>
              <a:t>Các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trường</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thuộc</a:t>
            </a:r>
            <a:r>
              <a:rPr lang="en-US" sz="2600" b="1" i="1" dirty="0" smtClean="0">
                <a:solidFill>
                  <a:srgbClr val="002060"/>
                </a:solidFill>
                <a:latin typeface="Times New Roman" pitchFamily="18" charset="0"/>
                <a:cs typeface="Times New Roman" pitchFamily="18" charset="0"/>
              </a:rPr>
              <a:t> </a:t>
            </a:r>
            <a:r>
              <a:rPr lang="en-US" sz="2600" b="1" i="1" err="1" smtClean="0">
                <a:solidFill>
                  <a:srgbClr val="002060"/>
                </a:solidFill>
                <a:latin typeface="Times New Roman" pitchFamily="18" charset="0"/>
                <a:cs typeface="Times New Roman" pitchFamily="18" charset="0"/>
              </a:rPr>
              <a:t>Bộ</a:t>
            </a:r>
            <a:r>
              <a:rPr lang="en-US" sz="2600" b="1" i="1" smtClean="0">
                <a:solidFill>
                  <a:srgbClr val="002060"/>
                </a:solidFill>
                <a:latin typeface="Times New Roman" pitchFamily="18" charset="0"/>
                <a:cs typeface="Times New Roman" pitchFamily="18" charset="0"/>
              </a:rPr>
              <a:t> GDĐT </a:t>
            </a:r>
            <a:r>
              <a:rPr lang="en-US" sz="2600" smtClean="0">
                <a:latin typeface="Times New Roman" pitchFamily="18" charset="0"/>
                <a:cs typeface="Times New Roman" pitchFamily="18" charset="0"/>
              </a:rPr>
              <a:t>(</a:t>
            </a:r>
            <a:r>
              <a:rPr lang="en-US" sz="2600" smtClean="0">
                <a:solidFill>
                  <a:srgbClr val="FF0000"/>
                </a:solidFill>
                <a:latin typeface="Times New Roman" pitchFamily="18" charset="0"/>
                <a:cs typeface="Times New Roman" pitchFamily="18" charset="0"/>
              </a:rPr>
              <a:t>hệ </a:t>
            </a:r>
            <a:r>
              <a:rPr lang="en-US" sz="2600" dirty="0" err="1" smtClean="0">
                <a:solidFill>
                  <a:srgbClr val="FF0000"/>
                </a:solidFill>
                <a:latin typeface="Times New Roman" pitchFamily="18" charset="0"/>
                <a:cs typeface="Times New Roman" pitchFamily="18" charset="0"/>
              </a:rPr>
              <a:t>thống</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giáo</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dục</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phổ</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thông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trung</a:t>
            </a:r>
            <a:r>
              <a:rPr lang="en-US" sz="2600" dirty="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tâm</a:t>
            </a:r>
            <a:r>
              <a:rPr lang="en-US" sz="2600" smtClean="0">
                <a:latin typeface="Times New Roman" pitchFamily="18" charset="0"/>
                <a:cs typeface="Times New Roman" pitchFamily="18" charset="0"/>
              </a:rPr>
              <a:t> GDTX, </a:t>
            </a:r>
            <a:r>
              <a:rPr lang="en-US" sz="2600" err="1" smtClean="0">
                <a:latin typeface="Times New Roman" pitchFamily="18" charset="0"/>
                <a:cs typeface="Times New Roman" pitchFamily="18" charset="0"/>
              </a:rPr>
              <a:t>trường</a:t>
            </a:r>
            <a:r>
              <a:rPr lang="en-US" sz="2600" smtClean="0">
                <a:latin typeface="Times New Roman" pitchFamily="18" charset="0"/>
                <a:cs typeface="Times New Roman" pitchFamily="18" charset="0"/>
              </a:rPr>
              <a:t> TCCN, trường CĐ, </a:t>
            </a:r>
            <a:r>
              <a:rPr lang="en-US" sz="2600" err="1" smtClean="0">
                <a:latin typeface="Times New Roman" pitchFamily="18" charset="0"/>
                <a:cs typeface="Times New Roman" pitchFamily="18" charset="0"/>
              </a:rPr>
              <a:t>trường</a:t>
            </a:r>
            <a:r>
              <a:rPr lang="en-US" sz="2600" smtClean="0">
                <a:latin typeface="Times New Roman" pitchFamily="18" charset="0"/>
                <a:cs typeface="Times New Roman" pitchFamily="18" charset="0"/>
              </a:rPr>
              <a:t> ĐH. </a:t>
            </a:r>
            <a:r>
              <a:rPr lang="en-US" sz="2600" dirty="0" err="1" smtClean="0">
                <a:latin typeface="Times New Roman" pitchFamily="18" charset="0"/>
                <a:cs typeface="Times New Roman" pitchFamily="18" charset="0"/>
              </a:rPr>
              <a:t>Số</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trường</a:t>
            </a:r>
            <a:r>
              <a:rPr lang="en-US" sz="2600" dirty="0" smtClean="0">
                <a:latin typeface="Times New Roman" pitchFamily="18" charset="0"/>
                <a:cs typeface="Times New Roman" pitchFamily="18" charset="0"/>
              </a:rPr>
              <a:t> do </a:t>
            </a:r>
            <a:r>
              <a:rPr lang="en-US" sz="2600" err="1" smtClean="0">
                <a:latin typeface="Times New Roman" pitchFamily="18" charset="0"/>
                <a:cs typeface="Times New Roman" pitchFamily="18" charset="0"/>
              </a:rPr>
              <a:t>Bộ</a:t>
            </a:r>
            <a:r>
              <a:rPr lang="en-US" sz="2600" smtClean="0">
                <a:latin typeface="Times New Roman" pitchFamily="18" charset="0"/>
                <a:cs typeface="Times New Roman" pitchFamily="18" charset="0"/>
              </a:rPr>
              <a:t> GDĐT quản </a:t>
            </a:r>
            <a:r>
              <a:rPr lang="en-US" sz="2600" err="1" smtClean="0">
                <a:latin typeface="Times New Roman" pitchFamily="18" charset="0"/>
                <a:cs typeface="Times New Roman" pitchFamily="18" charset="0"/>
              </a:rPr>
              <a:t>lý</a:t>
            </a:r>
            <a:r>
              <a:rPr lang="en-US" sz="2600" smtClean="0">
                <a:latin typeface="Times New Roman" pitchFamily="18" charset="0"/>
                <a:cs typeface="Times New Roman" pitchFamily="18" charset="0"/>
              </a:rPr>
              <a:t> chiếm </a:t>
            </a:r>
            <a:r>
              <a:rPr lang="en-US" sz="2600" dirty="0" err="1" smtClean="0">
                <a:latin typeface="Times New Roman" pitchFamily="18" charset="0"/>
                <a:cs typeface="Times New Roman" pitchFamily="18" charset="0"/>
              </a:rPr>
              <a:t>khoảng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hơn</a:t>
            </a:r>
            <a:r>
              <a:rPr lang="en-US" sz="2600" dirty="0" smtClean="0">
                <a:latin typeface="Times New Roman" pitchFamily="18" charset="0"/>
                <a:cs typeface="Times New Roman" pitchFamily="18" charset="0"/>
              </a:rPr>
              <a:t> 30% </a:t>
            </a:r>
            <a:r>
              <a:rPr lang="en-US" sz="2600" dirty="0" err="1" smtClean="0">
                <a:latin typeface="Times New Roman" pitchFamily="18" charset="0"/>
                <a:cs typeface="Times New Roman" pitchFamily="18" charset="0"/>
              </a:rPr>
              <a:t>tổng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chỉ</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tiêu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đào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tạo</a:t>
            </a:r>
            <a:r>
              <a:rPr lang="en-US" sz="2600" dirty="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bậc</a:t>
            </a:r>
            <a:r>
              <a:rPr lang="en-US" sz="2600" smtClean="0">
                <a:latin typeface="Times New Roman" pitchFamily="18" charset="0"/>
                <a:cs typeface="Times New Roman" pitchFamily="18" charset="0"/>
              </a:rPr>
              <a:t> ĐH và CĐ.</a:t>
            </a:r>
            <a:r>
              <a:rPr lang="en-US" sz="2600" dirty="0" smtClean="0">
                <a:latin typeface="Times New Roman" pitchFamily="18" charset="0"/>
                <a:cs typeface="Times New Roman" pitchFamily="18" charset="0"/>
              </a:rPr>
              <a:t>	</a:t>
            </a:r>
          </a:p>
          <a:p>
            <a:r>
              <a:rPr lang="en-US" sz="2600" b="1" i="1" dirty="0" err="1" smtClean="0">
                <a:solidFill>
                  <a:srgbClr val="002060"/>
                </a:solidFill>
                <a:latin typeface="Times New Roman" pitchFamily="18" charset="0"/>
                <a:cs typeface="Times New Roman" pitchFamily="18" charset="0"/>
              </a:rPr>
              <a:t>Các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trường</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thuộc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Bộ</a:t>
            </a:r>
            <a:r>
              <a:rPr lang="en-US" sz="2600" b="1" i="1" dirty="0" smtClean="0">
                <a:solidFill>
                  <a:srgbClr val="002060"/>
                </a:solidFill>
                <a:latin typeface="Times New Roman" pitchFamily="18" charset="0"/>
                <a:cs typeface="Times New Roman" pitchFamily="18" charset="0"/>
              </a:rPr>
              <a:t> Lao </a:t>
            </a:r>
            <a:r>
              <a:rPr lang="en-US" sz="2600" b="1" i="1" dirty="0" err="1" smtClean="0">
                <a:solidFill>
                  <a:srgbClr val="002060"/>
                </a:solidFill>
                <a:latin typeface="Times New Roman" pitchFamily="18" charset="0"/>
                <a:cs typeface="Times New Roman" pitchFamily="18" charset="0"/>
              </a:rPr>
              <a:t>động</a:t>
            </a:r>
            <a:r>
              <a:rPr lang="en-US" sz="2600" b="1" i="1" dirty="0" smtClean="0">
                <a:solidFill>
                  <a:srgbClr val="002060"/>
                </a:solidFill>
                <a:latin typeface="Times New Roman" pitchFamily="18" charset="0"/>
                <a:cs typeface="Times New Roman" pitchFamily="18" charset="0"/>
              </a:rPr>
              <a:t> – </a:t>
            </a:r>
            <a:r>
              <a:rPr lang="en-US" sz="2600" b="1" i="1" dirty="0" err="1" smtClean="0">
                <a:solidFill>
                  <a:srgbClr val="002060"/>
                </a:solidFill>
                <a:latin typeface="Times New Roman" pitchFamily="18" charset="0"/>
                <a:cs typeface="Times New Roman" pitchFamily="18" charset="0"/>
              </a:rPr>
              <a:t>Thương</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Binh</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và</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Xã</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hội</a:t>
            </a:r>
            <a:r>
              <a:rPr lang="en-US" sz="2600" dirty="0" smtClean="0">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hệ</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thống</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giáo</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dục</a:t>
            </a:r>
            <a:r>
              <a:rPr lang="en-US" sz="2600" dirty="0" smtClean="0">
                <a:solidFill>
                  <a:srgbClr val="FF0000"/>
                </a:solidFill>
                <a:latin typeface="Times New Roman" pitchFamily="18" charset="0"/>
                <a:cs typeface="Times New Roman" pitchFamily="18" charset="0"/>
              </a:rPr>
              <a:t> </a:t>
            </a:r>
            <a:r>
              <a:rPr lang="en-US" sz="2600" dirty="0" err="1" smtClean="0">
                <a:solidFill>
                  <a:srgbClr val="FF0000"/>
                </a:solidFill>
                <a:latin typeface="Times New Roman" pitchFamily="18" charset="0"/>
                <a:cs typeface="Times New Roman" pitchFamily="18" charset="0"/>
              </a:rPr>
              <a:t>nghề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sở</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đào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nghề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ngắn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ngày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trung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cấp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nghề,cao</a:t>
            </a:r>
            <a:r>
              <a:rPr lang="en-US" sz="2600" dirty="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đẳng</a:t>
            </a:r>
            <a:r>
              <a:rPr lang="en-US" sz="2600" smtClean="0">
                <a:latin typeface="Times New Roman" pitchFamily="18" charset="0"/>
                <a:cs typeface="Times New Roman" pitchFamily="18" charset="0"/>
              </a:rPr>
              <a:t> nghề</a:t>
            </a:r>
            <a:r>
              <a:rPr lang="en-US" sz="2600" dirty="0" smtClean="0">
                <a:latin typeface="Times New Roman" pitchFamily="18" charset="0"/>
                <a:cs typeface="Times New Roman" pitchFamily="18" charset="0"/>
              </a:rPr>
              <a:t>.</a:t>
            </a:r>
          </a:p>
          <a:p>
            <a:r>
              <a:rPr lang="en-US" sz="2600" b="1" i="1" dirty="0" err="1" smtClean="0">
                <a:solidFill>
                  <a:srgbClr val="002060"/>
                </a:solidFill>
                <a:latin typeface="Times New Roman" pitchFamily="18" charset="0"/>
                <a:cs typeface="Times New Roman" pitchFamily="18" charset="0"/>
              </a:rPr>
              <a:t>Các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trường</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thuộc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các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Bộ</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ngành</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khác</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và</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địa</a:t>
            </a:r>
            <a:r>
              <a:rPr lang="en-US" sz="2600" b="1" i="1" dirty="0" smtClean="0">
                <a:solidFill>
                  <a:srgbClr val="002060"/>
                </a:solidFill>
                <a:latin typeface="Times New Roman" pitchFamily="18" charset="0"/>
                <a:cs typeface="Times New Roman" pitchFamily="18" charset="0"/>
              </a:rPr>
              <a:t> </a:t>
            </a:r>
            <a:r>
              <a:rPr lang="en-US" sz="2600" b="1" i="1" dirty="0" err="1" smtClean="0">
                <a:solidFill>
                  <a:srgbClr val="002060"/>
                </a:solidFill>
                <a:latin typeface="Times New Roman" pitchFamily="18" charset="0"/>
                <a:cs typeface="Times New Roman" pitchFamily="18" charset="0"/>
              </a:rPr>
              <a:t>phương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trường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trung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cấp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TCCN, CĐ, </a:t>
            </a:r>
            <a:r>
              <a:rPr lang="en-US" sz="2600" dirty="0" err="1" smtClean="0">
                <a:latin typeface="Times New Roman" pitchFamily="18" charset="0"/>
                <a:cs typeface="Times New Roman" pitchFamily="18" charset="0"/>
              </a:rPr>
              <a:t>cao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đẳng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nghề</a:t>
            </a:r>
            <a:r>
              <a:rPr lang="en-US" sz="2600" dirty="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trường</a:t>
            </a:r>
            <a:r>
              <a:rPr lang="en-US" sz="2600" smtClean="0">
                <a:latin typeface="Times New Roman" pitchFamily="18" charset="0"/>
                <a:cs typeface="Times New Roman" pitchFamily="18" charset="0"/>
              </a:rPr>
              <a:t> ĐH, HV. </a:t>
            </a:r>
            <a:r>
              <a:rPr lang="en-US" sz="2600" err="1" smtClean="0">
                <a:latin typeface="Times New Roman" pitchFamily="18" charset="0"/>
                <a:cs typeface="Times New Roman" pitchFamily="18" charset="0"/>
              </a:rPr>
              <a:t>Ví</a:t>
            </a:r>
            <a:r>
              <a:rPr lang="en-US" sz="2600" smtClean="0">
                <a:latin typeface="Times New Roman" pitchFamily="18" charset="0"/>
                <a:cs typeface="Times New Roman" pitchFamily="18" charset="0"/>
              </a:rPr>
              <a:t> dụ: </a:t>
            </a:r>
          </a:p>
          <a:p>
            <a:pPr lvl="1">
              <a:spcBef>
                <a:spcPts val="0"/>
              </a:spcBef>
            </a:pPr>
            <a:r>
              <a:rPr lang="en-US" sz="2400" smtClean="0">
                <a:latin typeface="Times New Roman" pitchFamily="18" charset="0"/>
                <a:cs typeface="Times New Roman" pitchFamily="18" charset="0"/>
              </a:rPr>
              <a:t>trường ĐH Y Dược Tp.HCM thuộc </a:t>
            </a:r>
            <a:r>
              <a:rPr lang="en-US" sz="2400" dirty="0" err="1" smtClean="0">
                <a:solidFill>
                  <a:srgbClr val="0000CC"/>
                </a:solidFill>
                <a:latin typeface="Times New Roman" pitchFamily="18" charset="0"/>
                <a:cs typeface="Times New Roman" pitchFamily="18" charset="0"/>
              </a:rPr>
              <a:t>Bộ</a:t>
            </a:r>
            <a:r>
              <a:rPr lang="en-US" sz="2400" dirty="0" smtClean="0">
                <a:solidFill>
                  <a:srgbClr val="0000CC"/>
                </a:solidFill>
                <a:latin typeface="Times New Roman" pitchFamily="18" charset="0"/>
                <a:cs typeface="Times New Roman" pitchFamily="18" charset="0"/>
              </a:rPr>
              <a:t> </a:t>
            </a:r>
            <a:r>
              <a:rPr lang="en-US" sz="2400" smtClean="0">
                <a:solidFill>
                  <a:srgbClr val="0000CC"/>
                </a:solidFill>
                <a:latin typeface="Times New Roman" pitchFamily="18" charset="0"/>
                <a:cs typeface="Times New Roman" pitchFamily="18" charset="0"/>
              </a:rPr>
              <a:t>Y tế</a:t>
            </a:r>
          </a:p>
          <a:p>
            <a:pPr lvl="1">
              <a:spcBef>
                <a:spcPts val="0"/>
              </a:spcBef>
            </a:pPr>
            <a:r>
              <a:rPr lang="en-US" sz="2400" smtClean="0">
                <a:latin typeface="Times New Roman" pitchFamily="18" charset="0"/>
                <a:cs typeface="Times New Roman" pitchFamily="18" charset="0"/>
              </a:rPr>
              <a:t>trường </a:t>
            </a:r>
            <a:r>
              <a:rPr lang="en-US" sz="2400" dirty="0" smtClean="0">
                <a:latin typeface="Times New Roman" pitchFamily="18" charset="0"/>
                <a:cs typeface="Times New Roman" pitchFamily="18" charset="0"/>
              </a:rPr>
              <a:t>ĐH </a:t>
            </a:r>
            <a:r>
              <a:rPr lang="en-US" sz="2400" dirty="0" err="1" smtClean="0">
                <a:latin typeface="Times New Roman" pitchFamily="18" charset="0"/>
                <a:cs typeface="Times New Roman" pitchFamily="18" charset="0"/>
              </a:rPr>
              <a:t>Kiến</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trúc</a:t>
            </a:r>
            <a:r>
              <a:rPr lang="en-US" sz="2400" smtClean="0">
                <a:latin typeface="Times New Roman" pitchFamily="18" charset="0"/>
                <a:cs typeface="Times New Roman" pitchFamily="18" charset="0"/>
              </a:rPr>
              <a:t> Tp.HCM thuộc </a:t>
            </a:r>
            <a:r>
              <a:rPr lang="en-US" sz="2400" err="1" smtClean="0">
                <a:solidFill>
                  <a:srgbClr val="FF0000"/>
                </a:solidFill>
                <a:latin typeface="Times New Roman" pitchFamily="18" charset="0"/>
                <a:cs typeface="Times New Roman" pitchFamily="18" charset="0"/>
              </a:rPr>
              <a:t>Bộ</a:t>
            </a:r>
            <a:r>
              <a:rPr lang="en-US" sz="2400" smtClean="0">
                <a:solidFill>
                  <a:srgbClr val="FF0000"/>
                </a:solidFill>
                <a:latin typeface="Times New Roman" pitchFamily="18" charset="0"/>
                <a:cs typeface="Times New Roman" pitchFamily="18" charset="0"/>
              </a:rPr>
              <a:t> Xây dựng</a:t>
            </a:r>
          </a:p>
          <a:p>
            <a:pPr lvl="1">
              <a:spcBef>
                <a:spcPts val="0"/>
              </a:spcBef>
            </a:pPr>
            <a:r>
              <a:rPr lang="en-US" sz="2400" smtClean="0">
                <a:latin typeface="Times New Roman" pitchFamily="18" charset="0"/>
                <a:cs typeface="Times New Roman" pitchFamily="18" charset="0"/>
              </a:rPr>
              <a:t>trường </a:t>
            </a:r>
            <a:r>
              <a:rPr lang="en-US" sz="2400" dirty="0" smtClean="0">
                <a:latin typeface="Times New Roman" pitchFamily="18" charset="0"/>
                <a:cs typeface="Times New Roman" pitchFamily="18" charset="0"/>
              </a:rPr>
              <a:t>ĐH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nghiệp</a:t>
            </a:r>
            <a:r>
              <a:rPr lang="en-US" sz="2400" smtClean="0">
                <a:latin typeface="Times New Roman" pitchFamily="18" charset="0"/>
                <a:cs typeface="Times New Roman" pitchFamily="18" charset="0"/>
              </a:rPr>
              <a:t> Tp.HCM thuộc </a:t>
            </a:r>
            <a:r>
              <a:rPr lang="en-US" sz="2400" dirty="0" err="1" smtClean="0">
                <a:solidFill>
                  <a:srgbClr val="0000CC"/>
                </a:solidFill>
                <a:latin typeface="Times New Roman" pitchFamily="18" charset="0"/>
                <a:cs typeface="Times New Roman" pitchFamily="18" charset="0"/>
              </a:rPr>
              <a:t>Bộ</a:t>
            </a:r>
            <a:r>
              <a:rPr lang="en-US" sz="2400" dirty="0" smtClean="0">
                <a:solidFill>
                  <a:srgbClr val="0000CC"/>
                </a:solidFill>
                <a:latin typeface="Times New Roman" pitchFamily="18" charset="0"/>
                <a:cs typeface="Times New Roman" pitchFamily="18" charset="0"/>
              </a:rPr>
              <a:t> </a:t>
            </a:r>
            <a:r>
              <a:rPr lang="en-US" sz="2400" err="1" smtClean="0">
                <a:solidFill>
                  <a:srgbClr val="0000CC"/>
                </a:solidFill>
                <a:latin typeface="Times New Roman" pitchFamily="18" charset="0"/>
                <a:cs typeface="Times New Roman" pitchFamily="18" charset="0"/>
              </a:rPr>
              <a:t>Công</a:t>
            </a:r>
            <a:r>
              <a:rPr lang="en-US" sz="2400" smtClean="0">
                <a:solidFill>
                  <a:srgbClr val="0000CC"/>
                </a:solidFill>
                <a:latin typeface="Times New Roman" pitchFamily="18" charset="0"/>
                <a:cs typeface="Times New Roman" pitchFamily="18" charset="0"/>
              </a:rPr>
              <a:t> thương</a:t>
            </a:r>
          </a:p>
          <a:p>
            <a:pPr lvl="1">
              <a:spcBef>
                <a:spcPts val="0"/>
              </a:spcBef>
            </a:pPr>
            <a:r>
              <a:rPr lang="en-US" sz="2400" smtClean="0">
                <a:latin typeface="Times New Roman" pitchFamily="18" charset="0"/>
                <a:cs typeface="Times New Roman" pitchFamily="18" charset="0"/>
              </a:rPr>
              <a:t>trường </a:t>
            </a:r>
            <a:r>
              <a:rPr lang="en-US" sz="2400" dirty="0" smtClean="0">
                <a:latin typeface="Times New Roman" pitchFamily="18" charset="0"/>
                <a:cs typeface="Times New Roman" pitchFamily="18" charset="0"/>
              </a:rPr>
              <a:t>ĐH </a:t>
            </a:r>
            <a:r>
              <a:rPr lang="en-US" sz="2400" dirty="0" err="1" smtClean="0">
                <a:latin typeface="Times New Roman" pitchFamily="18" charset="0"/>
                <a:cs typeface="Times New Roman" pitchFamily="18" charset="0"/>
              </a:rPr>
              <a:t>Tài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 Marketing </a:t>
            </a:r>
            <a:r>
              <a:rPr lang="en-US" sz="2400" dirty="0" err="1" smtClean="0">
                <a:latin typeface="Times New Roman" pitchFamily="18" charset="0"/>
                <a:cs typeface="Times New Roman" pitchFamily="18" charset="0"/>
              </a:rPr>
              <a:t>thuộc</a:t>
            </a:r>
            <a:r>
              <a:rPr lang="en-US" sz="2400" dirty="0" smtClean="0">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Bộ</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Tài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chính</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639762"/>
          </a:xfrm>
        </p:spPr>
        <p:txBody>
          <a:bodyPr>
            <a:noAutofit/>
          </a:bodyPr>
          <a:lstStyle/>
          <a:p>
            <a:r>
              <a:rPr lang="en-US" b="1" i="1" dirty="0" smtClean="0">
                <a:solidFill>
                  <a:srgbClr val="FF0000"/>
                </a:solidFill>
                <a:latin typeface="Times New Roman" pitchFamily="18" charset="0"/>
                <a:cs typeface="Times New Roman" pitchFamily="18" charset="0"/>
              </a:rPr>
              <a:t> Theo </a:t>
            </a:r>
            <a:r>
              <a:rPr lang="en-US" b="1" i="1" dirty="0" err="1" smtClean="0">
                <a:solidFill>
                  <a:srgbClr val="FF0000"/>
                </a:solidFill>
                <a:latin typeface="Times New Roman" pitchFamily="18" charset="0"/>
                <a:cs typeface="Times New Roman" pitchFamily="18" charset="0"/>
              </a:rPr>
              <a:t>phân</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cấp</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và</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quyền</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tự</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chủ</a:t>
            </a:r>
            <a:r>
              <a:rPr lang="en-US" b="1" i="1" dirty="0" smtClean="0">
                <a:solidFill>
                  <a:srgbClr val="FF0000"/>
                </a:solidFill>
                <a:latin typeface="Times New Roman" pitchFamily="18" charset="0"/>
                <a:cs typeface="Times New Roman" pitchFamily="18" charset="0"/>
              </a:rPr>
              <a:t> </a:t>
            </a:r>
            <a:endParaRPr lang="en-US" dirty="0">
              <a:solidFill>
                <a:srgbClr val="FF0000"/>
              </a:solidFill>
            </a:endParaRPr>
          </a:p>
        </p:txBody>
      </p:sp>
      <p:sp>
        <p:nvSpPr>
          <p:cNvPr id="3" name="Content Placeholder 2"/>
          <p:cNvSpPr>
            <a:spLocks noGrp="1"/>
          </p:cNvSpPr>
          <p:nvPr>
            <p:ph idx="1"/>
          </p:nvPr>
        </p:nvSpPr>
        <p:spPr>
          <a:xfrm>
            <a:off x="0" y="914400"/>
            <a:ext cx="8915400" cy="5486400"/>
          </a:xfrm>
        </p:spPr>
        <p:txBody>
          <a:bodyPr>
            <a:noAutofit/>
          </a:bodyPr>
          <a:lstStyle/>
          <a:p>
            <a:r>
              <a:rPr lang="en-US" sz="2800" b="1" i="1" dirty="0" err="1" smtClean="0">
                <a:solidFill>
                  <a:srgbClr val="0000CC"/>
                </a:solidFill>
                <a:latin typeface="Times New Roman" pitchFamily="18" charset="0"/>
                <a:cs typeface="Times New Roman" pitchFamily="18" charset="0"/>
              </a:rPr>
              <a:t>Đại</a:t>
            </a:r>
            <a:r>
              <a:rPr lang="en-US" sz="2800" b="1" i="1" dirty="0" smtClean="0">
                <a:solidFill>
                  <a:srgbClr val="0000CC"/>
                </a:solidFill>
                <a:latin typeface="Times New Roman" pitchFamily="18" charset="0"/>
                <a:cs typeface="Times New Roman" pitchFamily="18" charset="0"/>
              </a:rPr>
              <a:t> </a:t>
            </a:r>
            <a:r>
              <a:rPr lang="en-US" sz="2800" b="1" i="1" dirty="0" err="1" smtClean="0">
                <a:solidFill>
                  <a:srgbClr val="0000CC"/>
                </a:solidFill>
                <a:latin typeface="Times New Roman" pitchFamily="18" charset="0"/>
                <a:cs typeface="Times New Roman" pitchFamily="18" charset="0"/>
              </a:rPr>
              <a:t>học</a:t>
            </a:r>
            <a:r>
              <a:rPr lang="en-US" sz="2800" b="1" i="1" dirty="0" smtClean="0">
                <a:solidFill>
                  <a:srgbClr val="0000CC"/>
                </a:solidFill>
                <a:latin typeface="Times New Roman" pitchFamily="18" charset="0"/>
                <a:cs typeface="Times New Roman" pitchFamily="18" charset="0"/>
              </a:rPr>
              <a:t> </a:t>
            </a:r>
            <a:r>
              <a:rPr lang="en-US" sz="2800" b="1" i="1" dirty="0" err="1" smtClean="0">
                <a:solidFill>
                  <a:srgbClr val="0000CC"/>
                </a:solidFill>
                <a:latin typeface="Times New Roman" pitchFamily="18" charset="0"/>
                <a:cs typeface="Times New Roman" pitchFamily="18" charset="0"/>
              </a:rPr>
              <a:t>quốc</a:t>
            </a:r>
            <a:r>
              <a:rPr lang="en-US" sz="2800" b="1" i="1" dirty="0" smtClean="0">
                <a:solidFill>
                  <a:srgbClr val="0000CC"/>
                </a:solidFill>
                <a:latin typeface="Times New Roman" pitchFamily="18" charset="0"/>
                <a:cs typeface="Times New Roman" pitchFamily="18" charset="0"/>
              </a:rPr>
              <a:t> </a:t>
            </a:r>
            <a:r>
              <a:rPr lang="en-US" sz="2800" b="1" i="1" dirty="0" err="1" smtClean="0">
                <a:solidFill>
                  <a:srgbClr val="0000CC"/>
                </a:solidFill>
                <a:latin typeface="Times New Roman" pitchFamily="18" charset="0"/>
                <a:cs typeface="Times New Roman" pitchFamily="18" charset="0"/>
              </a:rPr>
              <a:t>gia</a:t>
            </a:r>
            <a:r>
              <a:rPr lang="en-US" sz="2800" dirty="0" smtClean="0">
                <a:solidFill>
                  <a:srgbClr val="0000CC"/>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a:t>
            </a:r>
            <a:r>
              <a:rPr lang="en-US" sz="2800" dirty="0" smtClean="0">
                <a:latin typeface="Times New Roman" pitchFamily="18" charset="0"/>
                <a:cs typeface="Times New Roman" pitchFamily="18" charset="0"/>
              </a:rPr>
              <a:t> Minh):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smtClean="0">
                <a:solidFill>
                  <a:srgbClr val="660066"/>
                </a:solidFill>
                <a:latin typeface="Times New Roman" pitchFamily="18" charset="0"/>
                <a:cs typeface="Times New Roman" pitchFamily="18" charset="0"/>
              </a:rPr>
              <a:t>Ban </a:t>
            </a:r>
            <a:r>
              <a:rPr lang="en-US" sz="2800" dirty="0" err="1" smtClean="0">
                <a:solidFill>
                  <a:srgbClr val="660066"/>
                </a:solidFill>
                <a:latin typeface="Times New Roman" pitchFamily="18" charset="0"/>
                <a:cs typeface="Times New Roman" pitchFamily="18" charset="0"/>
              </a:rPr>
              <a:t>Giám</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đốc</a:t>
            </a:r>
            <a:r>
              <a:rPr lang="en-US" sz="2800" dirty="0" smtClean="0">
                <a:solidFill>
                  <a:srgbClr val="660066"/>
                </a:solidFill>
                <a:latin typeface="Times New Roman" pitchFamily="18" charset="0"/>
                <a:cs typeface="Times New Roman" pitchFamily="18" charset="0"/>
              </a:rPr>
              <a:t> do </a:t>
            </a:r>
            <a:r>
              <a:rPr lang="en-US" sz="2800" dirty="0" err="1" smtClean="0">
                <a:solidFill>
                  <a:srgbClr val="660066"/>
                </a:solidFill>
                <a:latin typeface="Times New Roman" pitchFamily="18" charset="0"/>
                <a:cs typeface="Times New Roman" pitchFamily="18" charset="0"/>
              </a:rPr>
              <a:t>Thủ</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tướng</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bổ</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phủ</a:t>
            </a:r>
            <a:r>
              <a:rPr lang="en-US" sz="2800" dirty="0" smtClean="0">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có</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văn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bằng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chứng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chỉ</a:t>
            </a:r>
            <a:r>
              <a:rPr lang="en-US" sz="2800" dirty="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riêng</a:t>
            </a:r>
            <a:r>
              <a:rPr lang="en-US" sz="2800" smtClean="0">
                <a:solidFill>
                  <a:srgbClr val="FF0000"/>
                </a:solidFill>
                <a:latin typeface="Times New Roman" pitchFamily="18" charset="0"/>
                <a:cs typeface="Times New Roman" pitchFamily="18" charset="0"/>
              </a:rPr>
              <a:t> . </a:t>
            </a:r>
            <a:r>
              <a:rPr lang="en-US" sz="2800" dirty="0" smtClean="0">
                <a:latin typeface="Times New Roman" pitchFamily="18" charset="0"/>
                <a:cs typeface="Times New Roman" pitchFamily="18" charset="0"/>
              </a:rPr>
              <a:t>	</a:t>
            </a:r>
          </a:p>
          <a:p>
            <a:r>
              <a:rPr lang="en-US" sz="2800" b="1" i="1" dirty="0" err="1" smtClean="0">
                <a:solidFill>
                  <a:srgbClr val="0000CC"/>
                </a:solidFill>
                <a:latin typeface="Times New Roman" pitchFamily="18" charset="0"/>
                <a:cs typeface="Times New Roman" pitchFamily="18" charset="0"/>
              </a:rPr>
              <a:t>Đại</a:t>
            </a:r>
            <a:r>
              <a:rPr lang="en-US" sz="2800" b="1" i="1" dirty="0" smtClean="0">
                <a:solidFill>
                  <a:srgbClr val="0000CC"/>
                </a:solidFill>
                <a:latin typeface="Times New Roman" pitchFamily="18" charset="0"/>
                <a:cs typeface="Times New Roman" pitchFamily="18" charset="0"/>
              </a:rPr>
              <a:t> </a:t>
            </a:r>
            <a:r>
              <a:rPr lang="en-US" sz="2800" b="1" i="1" dirty="0" err="1" smtClean="0">
                <a:solidFill>
                  <a:srgbClr val="0000CC"/>
                </a:solidFill>
                <a:latin typeface="Times New Roman" pitchFamily="18" charset="0"/>
                <a:cs typeface="Times New Roman" pitchFamily="18" charset="0"/>
              </a:rPr>
              <a:t>học</a:t>
            </a:r>
            <a:r>
              <a:rPr lang="en-US" sz="2800" b="1" i="1" dirty="0" smtClean="0">
                <a:solidFill>
                  <a:srgbClr val="0000CC"/>
                </a:solidFill>
                <a:latin typeface="Times New Roman" pitchFamily="18" charset="0"/>
                <a:cs typeface="Times New Roman" pitchFamily="18" charset="0"/>
              </a:rPr>
              <a:t> </a:t>
            </a:r>
            <a:r>
              <a:rPr lang="en-US" sz="2800" b="1" i="1" dirty="0" err="1" smtClean="0">
                <a:solidFill>
                  <a:srgbClr val="0000CC"/>
                </a:solidFill>
                <a:latin typeface="Times New Roman" pitchFamily="18" charset="0"/>
                <a:cs typeface="Times New Roman" pitchFamily="18" charset="0"/>
              </a:rPr>
              <a:t>vùng</a:t>
            </a:r>
            <a:r>
              <a:rPr lang="en-US" sz="2800" dirty="0" smtClean="0">
                <a:solidFill>
                  <a:srgbClr val="0000CC"/>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Huế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Nẵng</a:t>
            </a:r>
            <a:r>
              <a:rPr lang="en-US" sz="2800" smtClean="0">
                <a:latin typeface="Times New Roman" pitchFamily="18" charset="0"/>
                <a:cs typeface="Times New Roman" pitchFamily="18" charset="0"/>
              </a:rPr>
              <a:t>): có nhiều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smtClean="0">
                <a:solidFill>
                  <a:srgbClr val="660066"/>
                </a:solidFill>
                <a:latin typeface="Times New Roman" pitchFamily="18" charset="0"/>
                <a:cs typeface="Times New Roman" pitchFamily="18" charset="0"/>
              </a:rPr>
              <a:t>Ban </a:t>
            </a:r>
            <a:r>
              <a:rPr lang="en-US" sz="2800" dirty="0" err="1" smtClean="0">
                <a:solidFill>
                  <a:srgbClr val="660066"/>
                </a:solidFill>
                <a:latin typeface="Times New Roman" pitchFamily="18" charset="0"/>
                <a:cs typeface="Times New Roman" pitchFamily="18" charset="0"/>
              </a:rPr>
              <a:t>Giám</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đốc</a:t>
            </a:r>
            <a:r>
              <a:rPr lang="en-US" sz="2800" dirty="0" smtClean="0">
                <a:solidFill>
                  <a:srgbClr val="660066"/>
                </a:solidFill>
                <a:latin typeface="Times New Roman" pitchFamily="18" charset="0"/>
                <a:cs typeface="Times New Roman" pitchFamily="18" charset="0"/>
              </a:rPr>
              <a:t> do </a:t>
            </a:r>
            <a:r>
              <a:rPr lang="en-US" sz="2800" dirty="0" err="1" smtClean="0">
                <a:solidFill>
                  <a:srgbClr val="660066"/>
                </a:solidFill>
                <a:latin typeface="Times New Roman" pitchFamily="18" charset="0"/>
                <a:cs typeface="Times New Roman" pitchFamily="18" charset="0"/>
              </a:rPr>
              <a:t>Bộ</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trưởng</a:t>
            </a:r>
            <a:r>
              <a:rPr lang="en-US" sz="2800" dirty="0" smtClean="0">
                <a:solidFill>
                  <a:srgbClr val="660066"/>
                </a:solidFill>
                <a:latin typeface="Times New Roman" pitchFamily="18" charset="0"/>
                <a:cs typeface="Times New Roman" pitchFamily="18" charset="0"/>
              </a:rPr>
              <a:t> </a:t>
            </a:r>
            <a:r>
              <a:rPr lang="en-US" sz="2800" err="1" smtClean="0">
                <a:solidFill>
                  <a:srgbClr val="660066"/>
                </a:solidFill>
                <a:latin typeface="Times New Roman" pitchFamily="18" charset="0"/>
                <a:cs typeface="Times New Roman" pitchFamily="18" charset="0"/>
              </a:rPr>
              <a:t>Bộ</a:t>
            </a:r>
            <a:r>
              <a:rPr lang="en-US" sz="2800" smtClean="0">
                <a:solidFill>
                  <a:srgbClr val="660066"/>
                </a:solidFill>
                <a:latin typeface="Times New Roman" pitchFamily="18" charset="0"/>
                <a:cs typeface="Times New Roman" pitchFamily="18" charset="0"/>
              </a:rPr>
              <a:t> GDĐT </a:t>
            </a:r>
            <a:r>
              <a:rPr lang="en-US" sz="2800" dirty="0" err="1" smtClean="0">
                <a:solidFill>
                  <a:srgbClr val="660066"/>
                </a:solidFill>
                <a:latin typeface="Times New Roman" pitchFamily="18" charset="0"/>
                <a:cs typeface="Times New Roman" pitchFamily="18" charset="0"/>
              </a:rPr>
              <a:t>bổ</a:t>
            </a:r>
            <a:r>
              <a:rPr lang="en-US" sz="2800" dirty="0" smtClean="0">
                <a:solidFill>
                  <a:srgbClr val="660066"/>
                </a:solidFill>
                <a:latin typeface="Times New Roman" pitchFamily="18" charset="0"/>
                <a:cs typeface="Times New Roman" pitchFamily="18" charset="0"/>
              </a:rPr>
              <a:t> </a:t>
            </a:r>
            <a:r>
              <a:rPr lang="en-US" sz="2800" dirty="0" err="1" smtClean="0">
                <a:solidFill>
                  <a:srgbClr val="660066"/>
                </a:solidFill>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GDĐT, </a:t>
            </a:r>
            <a:r>
              <a:rPr lang="en-US" sz="2800" dirty="0" err="1" smtClean="0">
                <a:solidFill>
                  <a:srgbClr val="FF0000"/>
                </a:solidFill>
                <a:latin typeface="Times New Roman" pitchFamily="18" charset="0"/>
                <a:cs typeface="Times New Roman" pitchFamily="18" charset="0"/>
              </a:rPr>
              <a:t>có</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văn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bằng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chứng</a:t>
            </a:r>
            <a:r>
              <a:rPr lang="en-US" sz="2800" dirty="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chỉ</a:t>
            </a:r>
            <a:r>
              <a:rPr lang="en-US" sz="2800" smtClean="0">
                <a:solidFill>
                  <a:srgbClr val="FF0000"/>
                </a:solidFill>
                <a:latin typeface="Times New Roman" pitchFamily="18" charset="0"/>
                <a:cs typeface="Times New Roman" pitchFamily="18" charset="0"/>
              </a:rPr>
              <a:t> riêng.</a:t>
            </a:r>
            <a:r>
              <a:rPr lang="en-US" sz="2800" dirty="0" smtClean="0">
                <a:latin typeface="Times New Roman" pitchFamily="18" charset="0"/>
                <a:cs typeface="Times New Roman" pitchFamily="18" charset="0"/>
              </a:rPr>
              <a:t>	</a:t>
            </a:r>
          </a:p>
          <a:p>
            <a:r>
              <a:rPr lang="en-US" sz="2800" b="1" i="1" dirty="0" err="1" smtClean="0">
                <a:solidFill>
                  <a:srgbClr val="0000CC"/>
                </a:solidFill>
                <a:latin typeface="Times New Roman" pitchFamily="18" charset="0"/>
                <a:cs typeface="Times New Roman" pitchFamily="18" charset="0"/>
              </a:rPr>
              <a:t>Trường</a:t>
            </a:r>
            <a:r>
              <a:rPr lang="en-US" sz="2800" dirty="0" smtClean="0">
                <a:solidFill>
                  <a:srgbClr val="0000CC"/>
                </a:solidFill>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nghề</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trường</a:t>
            </a:r>
            <a:r>
              <a:rPr lang="en-US" sz="2800" smtClean="0">
                <a:latin typeface="Times New Roman" pitchFamily="18" charset="0"/>
                <a:cs typeface="Times New Roman" pitchFamily="18" charset="0"/>
              </a:rPr>
              <a:t> TCCN,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sách</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do </a:t>
            </a:r>
            <a:r>
              <a:rPr lang="en-US" sz="2800" err="1" smtClean="0">
                <a:latin typeface="Times New Roman" pitchFamily="18" charset="0"/>
                <a:cs typeface="Times New Roman" pitchFamily="18" charset="0"/>
              </a:rPr>
              <a:t>Bộ</a:t>
            </a:r>
            <a:r>
              <a:rPr lang="en-US" sz="2800" smtClean="0">
                <a:latin typeface="Times New Roman" pitchFamily="18" charset="0"/>
                <a:cs typeface="Times New Roman" pitchFamily="18" charset="0"/>
              </a:rPr>
              <a:t> GDĐT.</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smtClean="0">
                <a:solidFill>
                  <a:srgbClr val="FF0000"/>
                </a:solidFill>
                <a:latin typeface="Times New Roman" pitchFamily="18" charset="0"/>
                <a:cs typeface="Times New Roman" pitchFamily="18" charset="0"/>
              </a:rPr>
              <a:t>Theo bằng cấp (Luật giáo dục)</a:t>
            </a:r>
            <a:endParaRPr lang="en-US">
              <a:solidFill>
                <a:srgbClr val="FF0000"/>
              </a:solidFill>
            </a:endParaRPr>
          </a:p>
        </p:txBody>
      </p:sp>
      <p:sp>
        <p:nvSpPr>
          <p:cNvPr id="3" name="Content Placeholder 2"/>
          <p:cNvSpPr>
            <a:spLocks noGrp="1"/>
          </p:cNvSpPr>
          <p:nvPr>
            <p:ph idx="1"/>
          </p:nvPr>
        </p:nvSpPr>
        <p:spPr>
          <a:xfrm>
            <a:off x="0" y="1371600"/>
            <a:ext cx="9144000" cy="4953000"/>
          </a:xfrm>
        </p:spPr>
        <p:txBody>
          <a:bodyPr>
            <a:noAutofit/>
          </a:bodyPr>
          <a:lstStyle/>
          <a:p>
            <a:r>
              <a:rPr lang="en-US" sz="2800" b="1" i="1" dirty="0" err="1" smtClean="0">
                <a:solidFill>
                  <a:srgbClr val="002060"/>
                </a:solidFill>
                <a:latin typeface="Times New Roman" pitchFamily="18" charset="0"/>
                <a:cs typeface="Times New Roman" pitchFamily="18" charset="0"/>
              </a:rPr>
              <a:t>Cấp</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chứng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chỉ</a:t>
            </a:r>
            <a:r>
              <a:rPr lang="en-US" sz="2800" b="1" dirty="0" smtClean="0">
                <a:solidFill>
                  <a:srgbClr val="00206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(certificate):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theo</a:t>
            </a:r>
            <a:r>
              <a:rPr lang="en-US" sz="2800" smtClean="0">
                <a:latin typeface="Times New Roman" pitchFamily="18" charset="0"/>
                <a:cs typeface="Times New Roman" pitchFamily="18" charset="0"/>
              </a:rPr>
              <a:t> Luật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dục</a:t>
            </a:r>
            <a:r>
              <a:rPr lang="en-US" sz="280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p>
          <a:p>
            <a:r>
              <a:rPr lang="en-US" sz="2800" b="1" i="1" dirty="0" err="1" smtClean="0">
                <a:solidFill>
                  <a:srgbClr val="002060"/>
                </a:solidFill>
                <a:latin typeface="Times New Roman" pitchFamily="18" charset="0"/>
                <a:cs typeface="Times New Roman" pitchFamily="18" charset="0"/>
              </a:rPr>
              <a:t>Cấp</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bằng</a:t>
            </a:r>
            <a:r>
              <a:rPr lang="en-US" sz="2800" dirty="0" smtClean="0">
                <a:latin typeface="Times New Roman" pitchFamily="18" charset="0"/>
                <a:cs typeface="Times New Roman" pitchFamily="18" charset="0"/>
              </a:rPr>
              <a:t> (diploma, license) </a:t>
            </a:r>
            <a:r>
              <a:rPr lang="en-US" sz="2800" i="1" dirty="0" err="1" smtClean="0">
                <a:latin typeface="Times New Roman" pitchFamily="18" charset="0"/>
                <a:cs typeface="Times New Roman" pitchFamily="18" charset="0"/>
              </a:rPr>
              <a:t>của</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Việt</a:t>
            </a:r>
            <a:r>
              <a:rPr lang="en-US" sz="2800" i="1" dirty="0" smtClean="0">
                <a:latin typeface="Times New Roman" pitchFamily="18" charset="0"/>
                <a:cs typeface="Times New Roman" pitchFamily="18" charset="0"/>
              </a:rPr>
              <a:t> Nam</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trường</a:t>
            </a:r>
            <a:r>
              <a:rPr lang="en-US" sz="2800" smtClean="0">
                <a:latin typeface="Times New Roman" pitchFamily="18" charset="0"/>
                <a:cs typeface="Times New Roman" pitchFamily="18" charset="0"/>
              </a:rPr>
              <a:t> TCCN,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ĐH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các</a:t>
            </a:r>
            <a:r>
              <a:rPr lang="en-US" sz="2800" smtClean="0">
                <a:latin typeface="Times New Roman" pitchFamily="18" charset="0"/>
                <a:cs typeface="Times New Roman" pitchFamily="18" charset="0"/>
              </a:rPr>
              <a:t> ĐHQG.</a:t>
            </a:r>
            <a:r>
              <a:rPr lang="en-US" sz="2800" dirty="0" smtClean="0">
                <a:latin typeface="Times New Roman" pitchFamily="18" charset="0"/>
                <a:cs typeface="Times New Roman" pitchFamily="18" charset="0"/>
              </a:rPr>
              <a:t>	</a:t>
            </a:r>
          </a:p>
          <a:p>
            <a:r>
              <a:rPr lang="en-US" sz="2800" b="1" i="1" dirty="0" err="1" smtClean="0">
                <a:solidFill>
                  <a:srgbClr val="002060"/>
                </a:solidFill>
                <a:latin typeface="Times New Roman" pitchFamily="18" charset="0"/>
                <a:cs typeface="Times New Roman" pitchFamily="18" charset="0"/>
              </a:rPr>
              <a:t>Cấp</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chứng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chỉ</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hoặc</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bằng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cấp</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của</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nước</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Bộ</a:t>
            </a:r>
            <a:r>
              <a:rPr lang="en-US" sz="2800" smtClean="0">
                <a:latin typeface="Times New Roman" pitchFamily="18" charset="0"/>
                <a:cs typeface="Times New Roman" pitchFamily="18" charset="0"/>
              </a:rPr>
              <a:t> GDĐT hoặc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ĐHQG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phép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1054</TotalTime>
  <Words>2852</Words>
  <Application>Microsoft Office PowerPoint</Application>
  <PresentationFormat>On-screen Show (4:3)</PresentationFormat>
  <Paragraphs>882</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THÔNG TIN HƯỚNG NGHIỆP TUYỂN SINH 2015</vt:lpstr>
      <vt:lpstr>Nội dung</vt:lpstr>
      <vt:lpstr>Slide 3</vt:lpstr>
      <vt:lpstr>Slide 4</vt:lpstr>
      <vt:lpstr>TỔNG QUAN CHUNG CẢ NƯỚC</vt:lpstr>
      <vt:lpstr>TỔNG QUAN CHUNG CẢ NƯỚC</vt:lpstr>
      <vt:lpstr>Theo hệ thống quản lý Bộ, Ngành</vt:lpstr>
      <vt:lpstr> Theo phân cấp và quyền tự chủ </vt:lpstr>
      <vt:lpstr>Theo bằng cấp (Luật giáo dục)</vt:lpstr>
      <vt:lpstr>Theo điều kiện xét tuyển</vt:lpstr>
      <vt:lpstr>Theo những cách khác (sở hữu, quân sự,…)  </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Xin chân thành cảm ơn  sự lắng nghe của Quý vị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CẢI TIẾN TUYỂN SINH</dc:title>
  <dc:creator>ONG BUT</dc:creator>
  <cp:lastModifiedBy>Mai Le</cp:lastModifiedBy>
  <cp:revision>85</cp:revision>
  <dcterms:created xsi:type="dcterms:W3CDTF">2006-08-16T00:00:00Z</dcterms:created>
  <dcterms:modified xsi:type="dcterms:W3CDTF">2015-03-28T01:19:30Z</dcterms:modified>
</cp:coreProperties>
</file>